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62"/>
  </p:notesMasterIdLst>
  <p:sldIdLst>
    <p:sldId id="256" r:id="rId2"/>
    <p:sldId id="258" r:id="rId3"/>
    <p:sldId id="259" r:id="rId4"/>
    <p:sldId id="295" r:id="rId5"/>
    <p:sldId id="296" r:id="rId6"/>
    <p:sldId id="297" r:id="rId7"/>
    <p:sldId id="298" r:id="rId8"/>
    <p:sldId id="299" r:id="rId9"/>
    <p:sldId id="300" r:id="rId10"/>
    <p:sldId id="301" r:id="rId11"/>
    <p:sldId id="302" r:id="rId12"/>
    <p:sldId id="303" r:id="rId13"/>
    <p:sldId id="304" r:id="rId14"/>
    <p:sldId id="305" r:id="rId15"/>
    <p:sldId id="307" r:id="rId16"/>
    <p:sldId id="306"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5" r:id="rId34"/>
    <p:sldId id="326" r:id="rId35"/>
    <p:sldId id="328"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50" r:id="rId56"/>
    <p:sldId id="352" r:id="rId57"/>
    <p:sldId id="353" r:id="rId58"/>
    <p:sldId id="351" r:id="rId59"/>
    <p:sldId id="293" r:id="rId60"/>
    <p:sldId id="294" r:id="rId6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670FB4-ED74-4242-B6E1-535CF9679B08}">
  <a:tblStyle styleId="{FC670FB4-ED74-4242-B6E1-535CF9679B0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9" autoAdjust="0"/>
    <p:restoredTop sz="94660"/>
  </p:normalViewPr>
  <p:slideViewPr>
    <p:cSldViewPr snapToGrid="0">
      <p:cViewPr varScale="1">
        <p:scale>
          <a:sx n="83" d="100"/>
          <a:sy n="83" d="100"/>
        </p:scale>
        <p:origin x="808"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7ee98a6f6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37ee98a6f6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468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611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0955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8550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81443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842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4261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47196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4335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3488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37f10c555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37f10c555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90197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418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55922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22022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95898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6243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424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70235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29198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65414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07703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205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27498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680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98810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7ee98a6f6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7ee98a6f6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37ee98a6f6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37ee98a6f6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469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87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66437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01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136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7ee98a6f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7ee98a6f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180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rotWithShape="1">
          <a:blip r:embed="rId2">
            <a:alphaModFix amt="66000"/>
          </a:blip>
          <a:srcRect l="4930" t="22789" r="4604" b="44630"/>
          <a:stretch/>
        </p:blipFill>
        <p:spPr>
          <a:xfrm rot="4">
            <a:off x="-60400" y="3467855"/>
            <a:ext cx="9264825" cy="1675640"/>
          </a:xfrm>
          <a:prstGeom prst="rect">
            <a:avLst/>
          </a:prstGeom>
          <a:noFill/>
          <a:ln>
            <a:noFill/>
          </a:ln>
        </p:spPr>
      </p:pic>
      <p:pic>
        <p:nvPicPr>
          <p:cNvPr id="15" name="Google Shape;15;p2"/>
          <p:cNvPicPr preferRelativeResize="0"/>
          <p:nvPr/>
        </p:nvPicPr>
        <p:blipFill>
          <a:blip r:embed="rId3">
            <a:alphaModFix/>
          </a:blip>
          <a:stretch>
            <a:fillRect/>
          </a:stretch>
        </p:blipFill>
        <p:spPr>
          <a:xfrm>
            <a:off x="56361" y="72438"/>
            <a:ext cx="765327" cy="328725"/>
          </a:xfrm>
          <a:prstGeom prst="rect">
            <a:avLst/>
          </a:prstGeom>
          <a:noFill/>
          <a:ln>
            <a:noFill/>
          </a:ln>
        </p:spPr>
      </p:pic>
      <p:pic>
        <p:nvPicPr>
          <p:cNvPr id="16" name="Google Shape;16;p2"/>
          <p:cNvPicPr preferRelativeResize="0"/>
          <p:nvPr/>
        </p:nvPicPr>
        <p:blipFill>
          <a:blip r:embed="rId4">
            <a:alphaModFix/>
          </a:blip>
          <a:stretch>
            <a:fillRect/>
          </a:stretch>
        </p:blipFill>
        <p:spPr>
          <a:xfrm>
            <a:off x="8387913" y="14288"/>
            <a:ext cx="717775" cy="4450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1 1">
  <p:cSld name="SECTION_HEADER_2_1_1">
    <p:spTree>
      <p:nvGrpSpPr>
        <p:cNvPr id="1" name="Shape 109"/>
        <p:cNvGrpSpPr/>
        <p:nvPr/>
      </p:nvGrpSpPr>
      <p:grpSpPr>
        <a:xfrm>
          <a:off x="0" y="0"/>
          <a:ext cx="0" cy="0"/>
          <a:chOff x="0" y="0"/>
          <a:chExt cx="0" cy="0"/>
        </a:xfrm>
      </p:grpSpPr>
      <p:sp>
        <p:nvSpPr>
          <p:cNvPr id="110" name="Google Shape;11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1" name="Google Shape;111;p14"/>
          <p:cNvPicPr preferRelativeResize="0"/>
          <p:nvPr/>
        </p:nvPicPr>
        <p:blipFill>
          <a:blip r:embed="rId2">
            <a:alphaModFix/>
          </a:blip>
          <a:stretch>
            <a:fillRect/>
          </a:stretch>
        </p:blipFill>
        <p:spPr>
          <a:xfrm>
            <a:off x="80113" y="4637513"/>
            <a:ext cx="717775" cy="445025"/>
          </a:xfrm>
          <a:prstGeom prst="rect">
            <a:avLst/>
          </a:prstGeom>
          <a:noFill/>
          <a:ln>
            <a:noFill/>
          </a:ln>
        </p:spPr>
      </p:pic>
      <p:pic>
        <p:nvPicPr>
          <p:cNvPr id="112" name="Google Shape;112;p14"/>
          <p:cNvPicPr preferRelativeResize="0"/>
          <p:nvPr/>
        </p:nvPicPr>
        <p:blipFill>
          <a:blip r:embed="rId3">
            <a:alphaModFix/>
          </a:blip>
          <a:stretch>
            <a:fillRect/>
          </a:stretch>
        </p:blipFill>
        <p:spPr>
          <a:xfrm>
            <a:off x="56361" y="72438"/>
            <a:ext cx="765327" cy="328725"/>
          </a:xfrm>
          <a:prstGeom prst="rect">
            <a:avLst/>
          </a:prstGeom>
          <a:noFill/>
          <a:ln>
            <a:noFill/>
          </a:ln>
        </p:spPr>
      </p:pic>
      <p:pic>
        <p:nvPicPr>
          <p:cNvPr id="113" name="Google Shape;113;p14"/>
          <p:cNvPicPr preferRelativeResize="0"/>
          <p:nvPr/>
        </p:nvPicPr>
        <p:blipFill rotWithShape="1">
          <a:blip r:embed="rId4">
            <a:alphaModFix amt="66000"/>
          </a:blip>
          <a:srcRect l="21206" t="22789" r="28011" b="46004"/>
          <a:stretch/>
        </p:blipFill>
        <p:spPr>
          <a:xfrm rot="-5399987">
            <a:off x="2622887" y="1027873"/>
            <a:ext cx="5143475" cy="3087780"/>
          </a:xfrm>
          <a:prstGeom prst="rect">
            <a:avLst/>
          </a:prstGeom>
          <a:noFill/>
          <a:ln>
            <a:noFill/>
          </a:ln>
        </p:spPr>
      </p:pic>
      <p:pic>
        <p:nvPicPr>
          <p:cNvPr id="114" name="Google Shape;114;p14"/>
          <p:cNvPicPr preferRelativeResize="0"/>
          <p:nvPr/>
        </p:nvPicPr>
        <p:blipFill rotWithShape="1">
          <a:blip r:embed="rId4">
            <a:alphaModFix amt="66000"/>
          </a:blip>
          <a:srcRect l="21206" t="22789" r="28011" b="46004"/>
          <a:stretch/>
        </p:blipFill>
        <p:spPr>
          <a:xfrm rot="5399970" flipH="1">
            <a:off x="5710675" y="1027849"/>
            <a:ext cx="5143475" cy="3087780"/>
          </a:xfrm>
          <a:prstGeom prst="rect">
            <a:avLst/>
          </a:prstGeom>
          <a:noFill/>
          <a:ln>
            <a:noFill/>
          </a:ln>
        </p:spPr>
      </p:pic>
      <p:sp>
        <p:nvSpPr>
          <p:cNvPr id="115" name="Google Shape;115;p14"/>
          <p:cNvSpPr txBox="1">
            <a:spLocks noGrp="1"/>
          </p:cNvSpPr>
          <p:nvPr>
            <p:ph type="subTitle" idx="1"/>
          </p:nvPr>
        </p:nvSpPr>
        <p:spPr>
          <a:xfrm>
            <a:off x="400050" y="1635325"/>
            <a:ext cx="3702000" cy="22986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4"/>
          <p:cNvSpPr txBox="1">
            <a:spLocks noGrp="1"/>
          </p:cNvSpPr>
          <p:nvPr>
            <p:ph type="title"/>
          </p:nvPr>
        </p:nvSpPr>
        <p:spPr>
          <a:xfrm>
            <a:off x="400050" y="555275"/>
            <a:ext cx="4035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7" name="Google Shape;117;p14"/>
          <p:cNvPicPr preferRelativeResize="0"/>
          <p:nvPr/>
        </p:nvPicPr>
        <p:blipFill>
          <a:blip r:embed="rId5">
            <a:alphaModFix/>
          </a:blip>
          <a:stretch>
            <a:fillRect/>
          </a:stretch>
        </p:blipFill>
        <p:spPr>
          <a:xfrm>
            <a:off x="2901975" y="1467388"/>
            <a:ext cx="7744174" cy="3161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1 1 1">
  <p:cSld name="SECTION_HEADER_2_1_1_1">
    <p:spTree>
      <p:nvGrpSpPr>
        <p:cNvPr id="1" name="Shape 125"/>
        <p:cNvGrpSpPr/>
        <p:nvPr/>
      </p:nvGrpSpPr>
      <p:grpSpPr>
        <a:xfrm>
          <a:off x="0" y="0"/>
          <a:ext cx="0" cy="0"/>
          <a:chOff x="0" y="0"/>
          <a:chExt cx="0" cy="0"/>
        </a:xfrm>
      </p:grpSpPr>
      <p:sp>
        <p:nvSpPr>
          <p:cNvPr id="126" name="Google Shape;12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7" name="Google Shape;127;p16"/>
          <p:cNvPicPr preferRelativeResize="0"/>
          <p:nvPr/>
        </p:nvPicPr>
        <p:blipFill>
          <a:blip r:embed="rId2">
            <a:alphaModFix/>
          </a:blip>
          <a:stretch>
            <a:fillRect/>
          </a:stretch>
        </p:blipFill>
        <p:spPr>
          <a:xfrm>
            <a:off x="80113" y="4637513"/>
            <a:ext cx="717775" cy="445025"/>
          </a:xfrm>
          <a:prstGeom prst="rect">
            <a:avLst/>
          </a:prstGeom>
          <a:noFill/>
          <a:ln>
            <a:noFill/>
          </a:ln>
        </p:spPr>
      </p:pic>
      <p:pic>
        <p:nvPicPr>
          <p:cNvPr id="128" name="Google Shape;128;p16"/>
          <p:cNvPicPr preferRelativeResize="0"/>
          <p:nvPr/>
        </p:nvPicPr>
        <p:blipFill>
          <a:blip r:embed="rId3">
            <a:alphaModFix/>
          </a:blip>
          <a:stretch>
            <a:fillRect/>
          </a:stretch>
        </p:blipFill>
        <p:spPr>
          <a:xfrm>
            <a:off x="56361" y="72438"/>
            <a:ext cx="765327" cy="328725"/>
          </a:xfrm>
          <a:prstGeom prst="rect">
            <a:avLst/>
          </a:prstGeom>
          <a:noFill/>
          <a:ln>
            <a:noFill/>
          </a:ln>
        </p:spPr>
      </p:pic>
      <p:pic>
        <p:nvPicPr>
          <p:cNvPr id="129" name="Google Shape;129;p16"/>
          <p:cNvPicPr preferRelativeResize="0"/>
          <p:nvPr/>
        </p:nvPicPr>
        <p:blipFill rotWithShape="1">
          <a:blip r:embed="rId4">
            <a:alphaModFix amt="66000"/>
          </a:blip>
          <a:srcRect l="21206" t="22789" r="28011" b="46004"/>
          <a:stretch/>
        </p:blipFill>
        <p:spPr>
          <a:xfrm rot="-5399987">
            <a:off x="2622887" y="1027873"/>
            <a:ext cx="5143475" cy="3087780"/>
          </a:xfrm>
          <a:prstGeom prst="rect">
            <a:avLst/>
          </a:prstGeom>
          <a:noFill/>
          <a:ln>
            <a:noFill/>
          </a:ln>
        </p:spPr>
      </p:pic>
      <p:pic>
        <p:nvPicPr>
          <p:cNvPr id="130" name="Google Shape;130;p16"/>
          <p:cNvPicPr preferRelativeResize="0"/>
          <p:nvPr/>
        </p:nvPicPr>
        <p:blipFill rotWithShape="1">
          <a:blip r:embed="rId4">
            <a:alphaModFix amt="66000"/>
          </a:blip>
          <a:srcRect l="21206" t="22789" r="28011" b="46004"/>
          <a:stretch/>
        </p:blipFill>
        <p:spPr>
          <a:xfrm rot="5399970" flipH="1">
            <a:off x="5710675" y="1027849"/>
            <a:ext cx="5143475" cy="3087780"/>
          </a:xfrm>
          <a:prstGeom prst="rect">
            <a:avLst/>
          </a:prstGeom>
          <a:noFill/>
          <a:ln>
            <a:noFill/>
          </a:ln>
        </p:spPr>
      </p:pic>
      <p:sp>
        <p:nvSpPr>
          <p:cNvPr id="131" name="Google Shape;131;p16"/>
          <p:cNvSpPr txBox="1">
            <a:spLocks noGrp="1"/>
          </p:cNvSpPr>
          <p:nvPr>
            <p:ph type="title"/>
          </p:nvPr>
        </p:nvSpPr>
        <p:spPr>
          <a:xfrm>
            <a:off x="400050" y="2003075"/>
            <a:ext cx="38028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46"/>
        <p:cNvGrpSpPr/>
        <p:nvPr/>
      </p:nvGrpSpPr>
      <p:grpSpPr>
        <a:xfrm>
          <a:off x="0" y="0"/>
          <a:ext cx="0" cy="0"/>
          <a:chOff x="0" y="0"/>
          <a:chExt cx="0" cy="0"/>
        </a:xfrm>
      </p:grpSpPr>
      <p:sp>
        <p:nvSpPr>
          <p:cNvPr id="147" name="Google Shape;14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8" name="Google Shape;148;p19"/>
          <p:cNvPicPr preferRelativeResize="0"/>
          <p:nvPr/>
        </p:nvPicPr>
        <p:blipFill>
          <a:blip r:embed="rId2">
            <a:alphaModFix/>
          </a:blip>
          <a:stretch>
            <a:fillRect/>
          </a:stretch>
        </p:blipFill>
        <p:spPr>
          <a:xfrm>
            <a:off x="8387888" y="4631775"/>
            <a:ext cx="717775" cy="445025"/>
          </a:xfrm>
          <a:prstGeom prst="rect">
            <a:avLst/>
          </a:prstGeom>
          <a:noFill/>
          <a:ln>
            <a:noFill/>
          </a:ln>
        </p:spPr>
      </p:pic>
      <p:pic>
        <p:nvPicPr>
          <p:cNvPr id="149" name="Google Shape;149;p19"/>
          <p:cNvPicPr preferRelativeResize="0"/>
          <p:nvPr/>
        </p:nvPicPr>
        <p:blipFill>
          <a:blip r:embed="rId3">
            <a:alphaModFix/>
          </a:blip>
          <a:stretch>
            <a:fillRect/>
          </a:stretch>
        </p:blipFill>
        <p:spPr>
          <a:xfrm>
            <a:off x="8364136" y="66700"/>
            <a:ext cx="765327" cy="328725"/>
          </a:xfrm>
          <a:prstGeom prst="rect">
            <a:avLst/>
          </a:prstGeom>
          <a:noFill/>
          <a:ln>
            <a:noFill/>
          </a:ln>
        </p:spPr>
      </p:pic>
      <p:pic>
        <p:nvPicPr>
          <p:cNvPr id="150" name="Google Shape;150;p19"/>
          <p:cNvPicPr preferRelativeResize="0"/>
          <p:nvPr/>
        </p:nvPicPr>
        <p:blipFill rotWithShape="1">
          <a:blip r:embed="rId4">
            <a:alphaModFix amt="66000"/>
          </a:blip>
          <a:srcRect l="21206" t="22789" r="28011" b="46004"/>
          <a:stretch/>
        </p:blipFill>
        <p:spPr>
          <a:xfrm rot="5400003">
            <a:off x="-1797800" y="1769228"/>
            <a:ext cx="5200650" cy="1605045"/>
          </a:xfrm>
          <a:prstGeom prst="rect">
            <a:avLst/>
          </a:prstGeom>
          <a:noFill/>
          <a:ln>
            <a:noFill/>
          </a:ln>
        </p:spPr>
      </p:pic>
      <p:sp>
        <p:nvSpPr>
          <p:cNvPr id="151" name="Google Shape;151;p19"/>
          <p:cNvSpPr txBox="1">
            <a:spLocks noGrp="1"/>
          </p:cNvSpPr>
          <p:nvPr>
            <p:ph type="title"/>
          </p:nvPr>
        </p:nvSpPr>
        <p:spPr>
          <a:xfrm>
            <a:off x="1607100" y="2150850"/>
            <a:ext cx="72462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
        <p:cNvGrpSpPr/>
        <p:nvPr/>
      </p:nvGrpSpPr>
      <p:grpSpPr>
        <a:xfrm>
          <a:off x="0" y="0"/>
          <a:ext cx="0" cy="0"/>
          <a:chOff x="0" y="0"/>
          <a:chExt cx="0" cy="0"/>
        </a:xfrm>
      </p:grpSpPr>
      <p:sp>
        <p:nvSpPr>
          <p:cNvPr id="153" name="Google Shape;153;p20"/>
          <p:cNvSpPr/>
          <p:nvPr/>
        </p:nvSpPr>
        <p:spPr>
          <a:xfrm>
            <a:off x="-60400" y="513125"/>
            <a:ext cx="9216900" cy="4715100"/>
          </a:xfrm>
          <a:prstGeom prst="rect">
            <a:avLst/>
          </a:prstGeom>
          <a:solidFill>
            <a:srgbClr val="083E6F">
              <a:alpha val="4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55" name="Google Shape;155;p20"/>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156" name="Google Shape;156;p20"/>
          <p:cNvPicPr preferRelativeResize="0"/>
          <p:nvPr/>
        </p:nvPicPr>
        <p:blipFill>
          <a:blip r:embed="rId3">
            <a:alphaModFix/>
          </a:blip>
          <a:stretch>
            <a:fillRect/>
          </a:stretch>
        </p:blipFill>
        <p:spPr>
          <a:xfrm>
            <a:off x="8387913" y="14288"/>
            <a:ext cx="717775" cy="445025"/>
          </a:xfrm>
          <a:prstGeom prst="rect">
            <a:avLst/>
          </a:prstGeom>
          <a:noFill/>
          <a:ln>
            <a:noFill/>
          </a:ln>
        </p:spPr>
      </p:pic>
      <p:pic>
        <p:nvPicPr>
          <p:cNvPr id="157" name="Google Shape;157;p20"/>
          <p:cNvPicPr preferRelativeResize="0"/>
          <p:nvPr/>
        </p:nvPicPr>
        <p:blipFill rotWithShape="1">
          <a:blip r:embed="rId4">
            <a:alphaModFix amt="66000"/>
          </a:blip>
          <a:srcRect l="4930" t="22789" r="4604" b="44630"/>
          <a:stretch/>
        </p:blipFill>
        <p:spPr>
          <a:xfrm rot="4">
            <a:off x="-60400" y="3467855"/>
            <a:ext cx="9264825" cy="1675640"/>
          </a:xfrm>
          <a:prstGeom prst="rect">
            <a:avLst/>
          </a:prstGeom>
          <a:noFill/>
          <a:ln>
            <a:noFill/>
          </a:ln>
        </p:spPr>
      </p:pic>
      <p:sp>
        <p:nvSpPr>
          <p:cNvPr id="158" name="Google Shape;158;p20"/>
          <p:cNvSpPr txBox="1"/>
          <p:nvPr/>
        </p:nvSpPr>
        <p:spPr>
          <a:xfrm>
            <a:off x="879650" y="1466075"/>
            <a:ext cx="703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59" name="Google Shape;159;p20"/>
          <p:cNvSpPr txBox="1">
            <a:spLocks noGrp="1"/>
          </p:cNvSpPr>
          <p:nvPr>
            <p:ph type="title"/>
          </p:nvPr>
        </p:nvSpPr>
        <p:spPr>
          <a:xfrm>
            <a:off x="400050" y="555275"/>
            <a:ext cx="74988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20"/>
          <p:cNvSpPr txBox="1">
            <a:spLocks noGrp="1"/>
          </p:cNvSpPr>
          <p:nvPr>
            <p:ph type="body" idx="1"/>
          </p:nvPr>
        </p:nvSpPr>
        <p:spPr>
          <a:xfrm>
            <a:off x="400050" y="1399925"/>
            <a:ext cx="7336500" cy="2941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61"/>
        <p:cNvGrpSpPr/>
        <p:nvPr/>
      </p:nvGrpSpPr>
      <p:grpSpPr>
        <a:xfrm>
          <a:off x="0" y="0"/>
          <a:ext cx="0" cy="0"/>
          <a:chOff x="0" y="0"/>
          <a:chExt cx="0" cy="0"/>
        </a:xfrm>
      </p:grpSpPr>
      <p:sp>
        <p:nvSpPr>
          <p:cNvPr id="162" name="Google Shape;162;p21"/>
          <p:cNvSpPr/>
          <p:nvPr/>
        </p:nvSpPr>
        <p:spPr>
          <a:xfrm>
            <a:off x="-60400" y="513125"/>
            <a:ext cx="9216600" cy="4630500"/>
          </a:xfrm>
          <a:prstGeom prst="rect">
            <a:avLst/>
          </a:prstGeom>
          <a:solidFill>
            <a:srgbClr val="083E6F">
              <a:alpha val="4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4" name="Google Shape;164;p21"/>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165" name="Google Shape;165;p21"/>
          <p:cNvPicPr preferRelativeResize="0"/>
          <p:nvPr/>
        </p:nvPicPr>
        <p:blipFill>
          <a:blip r:embed="rId3">
            <a:alphaModFix/>
          </a:blip>
          <a:stretch>
            <a:fillRect/>
          </a:stretch>
        </p:blipFill>
        <p:spPr>
          <a:xfrm>
            <a:off x="8387913" y="14288"/>
            <a:ext cx="717775" cy="445025"/>
          </a:xfrm>
          <a:prstGeom prst="rect">
            <a:avLst/>
          </a:prstGeom>
          <a:noFill/>
          <a:ln>
            <a:noFill/>
          </a:ln>
        </p:spPr>
      </p:pic>
      <p:sp>
        <p:nvSpPr>
          <p:cNvPr id="166" name="Google Shape;166;p21"/>
          <p:cNvSpPr txBox="1">
            <a:spLocks noGrp="1"/>
          </p:cNvSpPr>
          <p:nvPr>
            <p:ph type="title"/>
          </p:nvPr>
        </p:nvSpPr>
        <p:spPr>
          <a:xfrm>
            <a:off x="723900" y="593075"/>
            <a:ext cx="74988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67" name="Google Shape;167;p21"/>
          <p:cNvPicPr preferRelativeResize="0"/>
          <p:nvPr/>
        </p:nvPicPr>
        <p:blipFill rotWithShape="1">
          <a:blip r:embed="rId4">
            <a:alphaModFix amt="66000"/>
          </a:blip>
          <a:srcRect l="4930" t="22789" r="4604" b="44630"/>
          <a:stretch/>
        </p:blipFill>
        <p:spPr>
          <a:xfrm rot="4">
            <a:off x="-60400" y="3467855"/>
            <a:ext cx="9264825" cy="1675640"/>
          </a:xfrm>
          <a:prstGeom prst="rect">
            <a:avLst/>
          </a:prstGeom>
          <a:noFill/>
          <a:ln>
            <a:noFill/>
          </a:ln>
        </p:spPr>
      </p:pic>
      <p:pic>
        <p:nvPicPr>
          <p:cNvPr id="168" name="Google Shape;168;p21"/>
          <p:cNvPicPr preferRelativeResize="0"/>
          <p:nvPr/>
        </p:nvPicPr>
        <p:blipFill rotWithShape="1">
          <a:blip r:embed="rId5">
            <a:alphaModFix/>
          </a:blip>
          <a:srcRect b="9974"/>
          <a:stretch/>
        </p:blipFill>
        <p:spPr>
          <a:xfrm>
            <a:off x="-22500" y="513125"/>
            <a:ext cx="9144000" cy="4630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85"/>
        <p:cNvGrpSpPr/>
        <p:nvPr/>
      </p:nvGrpSpPr>
      <p:grpSpPr>
        <a:xfrm>
          <a:off x="0" y="0"/>
          <a:ext cx="0" cy="0"/>
          <a:chOff x="0" y="0"/>
          <a:chExt cx="0" cy="0"/>
        </a:xfrm>
      </p:grpSpPr>
      <p:sp>
        <p:nvSpPr>
          <p:cNvPr id="186" name="Google Shape;18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7" name="Google Shape;187;p24"/>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188" name="Google Shape;188;p24"/>
          <p:cNvPicPr preferRelativeResize="0"/>
          <p:nvPr/>
        </p:nvPicPr>
        <p:blipFill>
          <a:blip r:embed="rId3">
            <a:alphaModFix/>
          </a:blip>
          <a:stretch>
            <a:fillRect/>
          </a:stretch>
        </p:blipFill>
        <p:spPr>
          <a:xfrm>
            <a:off x="8387913" y="14288"/>
            <a:ext cx="717775" cy="445025"/>
          </a:xfrm>
          <a:prstGeom prst="rect">
            <a:avLst/>
          </a:prstGeom>
          <a:noFill/>
          <a:ln>
            <a:noFill/>
          </a:ln>
        </p:spPr>
      </p:pic>
      <p:pic>
        <p:nvPicPr>
          <p:cNvPr id="189" name="Google Shape;189;p24"/>
          <p:cNvPicPr preferRelativeResize="0"/>
          <p:nvPr/>
        </p:nvPicPr>
        <p:blipFill>
          <a:blip r:embed="rId4">
            <a:alphaModFix/>
          </a:blip>
          <a:stretch>
            <a:fillRect/>
          </a:stretch>
        </p:blipFill>
        <p:spPr>
          <a:xfrm>
            <a:off x="-18975" y="-76125"/>
            <a:ext cx="9181950" cy="5314950"/>
          </a:xfrm>
          <a:prstGeom prst="rect">
            <a:avLst/>
          </a:prstGeom>
          <a:noFill/>
          <a:ln>
            <a:noFill/>
          </a:ln>
        </p:spPr>
      </p:pic>
      <p:sp>
        <p:nvSpPr>
          <p:cNvPr id="190" name="Google Shape;190;p24"/>
          <p:cNvSpPr/>
          <p:nvPr/>
        </p:nvSpPr>
        <p:spPr>
          <a:xfrm>
            <a:off x="827700" y="-76200"/>
            <a:ext cx="2584200" cy="5315100"/>
          </a:xfrm>
          <a:prstGeom prst="rect">
            <a:avLst/>
          </a:prstGeom>
          <a:solidFill>
            <a:srgbClr val="469C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4"/>
          <p:cNvSpPr/>
          <p:nvPr/>
        </p:nvSpPr>
        <p:spPr>
          <a:xfrm>
            <a:off x="977550" y="-76200"/>
            <a:ext cx="2284500" cy="5315100"/>
          </a:xfrm>
          <a:prstGeom prst="rect">
            <a:avLst/>
          </a:prstGeom>
          <a:solidFill>
            <a:srgbClr val="FDF8F7">
              <a:alpha val="8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 name="Google Shape;192;p24"/>
          <p:cNvPicPr preferRelativeResize="0"/>
          <p:nvPr/>
        </p:nvPicPr>
        <p:blipFill>
          <a:blip r:embed="rId3">
            <a:alphaModFix/>
          </a:blip>
          <a:stretch>
            <a:fillRect/>
          </a:stretch>
        </p:blipFill>
        <p:spPr>
          <a:xfrm>
            <a:off x="1238250" y="152400"/>
            <a:ext cx="1763100" cy="1093150"/>
          </a:xfrm>
          <a:prstGeom prst="rect">
            <a:avLst/>
          </a:prstGeom>
          <a:noFill/>
          <a:ln>
            <a:noFill/>
          </a:ln>
        </p:spPr>
      </p:pic>
      <p:sp>
        <p:nvSpPr>
          <p:cNvPr id="193" name="Google Shape;193;p24"/>
          <p:cNvSpPr txBox="1">
            <a:spLocks noGrp="1"/>
          </p:cNvSpPr>
          <p:nvPr>
            <p:ph type="title"/>
          </p:nvPr>
        </p:nvSpPr>
        <p:spPr>
          <a:xfrm>
            <a:off x="1156800" y="2171700"/>
            <a:ext cx="1926000" cy="2038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2 1">
  <p:cSld name="BLANK_2_1">
    <p:spTree>
      <p:nvGrpSpPr>
        <p:cNvPr id="1" name="Shape 194"/>
        <p:cNvGrpSpPr/>
        <p:nvPr/>
      </p:nvGrpSpPr>
      <p:grpSpPr>
        <a:xfrm>
          <a:off x="0" y="0"/>
          <a:ext cx="0" cy="0"/>
          <a:chOff x="0" y="0"/>
          <a:chExt cx="0" cy="0"/>
        </a:xfrm>
      </p:grpSpPr>
      <p:sp>
        <p:nvSpPr>
          <p:cNvPr id="195" name="Google Shape;19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96" name="Google Shape;196;p25"/>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197" name="Google Shape;197;p25"/>
          <p:cNvPicPr preferRelativeResize="0"/>
          <p:nvPr/>
        </p:nvPicPr>
        <p:blipFill>
          <a:blip r:embed="rId3">
            <a:alphaModFix/>
          </a:blip>
          <a:stretch>
            <a:fillRect/>
          </a:stretch>
        </p:blipFill>
        <p:spPr>
          <a:xfrm>
            <a:off x="8387913" y="14288"/>
            <a:ext cx="717775" cy="445025"/>
          </a:xfrm>
          <a:prstGeom prst="rect">
            <a:avLst/>
          </a:prstGeom>
          <a:noFill/>
          <a:ln>
            <a:noFill/>
          </a:ln>
        </p:spPr>
      </p:pic>
      <p:pic>
        <p:nvPicPr>
          <p:cNvPr id="198" name="Google Shape;198;p25"/>
          <p:cNvPicPr preferRelativeResize="0"/>
          <p:nvPr/>
        </p:nvPicPr>
        <p:blipFill>
          <a:blip r:embed="rId4">
            <a:alphaModFix/>
          </a:blip>
          <a:stretch>
            <a:fillRect/>
          </a:stretch>
        </p:blipFill>
        <p:spPr>
          <a:xfrm>
            <a:off x="-18975" y="-76125"/>
            <a:ext cx="9181950" cy="5314950"/>
          </a:xfrm>
          <a:prstGeom prst="rect">
            <a:avLst/>
          </a:prstGeom>
          <a:noFill/>
          <a:ln>
            <a:noFill/>
          </a:ln>
        </p:spPr>
      </p:pic>
      <p:sp>
        <p:nvSpPr>
          <p:cNvPr id="199" name="Google Shape;199;p25"/>
          <p:cNvSpPr/>
          <p:nvPr/>
        </p:nvSpPr>
        <p:spPr>
          <a:xfrm>
            <a:off x="827700" y="-76200"/>
            <a:ext cx="5370900" cy="5315100"/>
          </a:xfrm>
          <a:prstGeom prst="rect">
            <a:avLst/>
          </a:prstGeom>
          <a:solidFill>
            <a:srgbClr val="469C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5"/>
          <p:cNvSpPr/>
          <p:nvPr/>
        </p:nvSpPr>
        <p:spPr>
          <a:xfrm>
            <a:off x="1027450" y="-76200"/>
            <a:ext cx="4971600" cy="5315100"/>
          </a:xfrm>
          <a:prstGeom prst="rect">
            <a:avLst/>
          </a:prstGeom>
          <a:solidFill>
            <a:srgbClr val="FDF8F7">
              <a:alpha val="8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5"/>
          <p:cNvSpPr txBox="1">
            <a:spLocks noGrp="1"/>
          </p:cNvSpPr>
          <p:nvPr>
            <p:ph type="title"/>
          </p:nvPr>
        </p:nvSpPr>
        <p:spPr>
          <a:xfrm>
            <a:off x="1244250" y="778900"/>
            <a:ext cx="4883100" cy="66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02" name="Google Shape;202;p25"/>
          <p:cNvPicPr preferRelativeResize="0"/>
          <p:nvPr/>
        </p:nvPicPr>
        <p:blipFill>
          <a:blip r:embed="rId3">
            <a:alphaModFix/>
          </a:blip>
          <a:stretch>
            <a:fillRect/>
          </a:stretch>
        </p:blipFill>
        <p:spPr>
          <a:xfrm>
            <a:off x="5128863" y="72438"/>
            <a:ext cx="717775" cy="445025"/>
          </a:xfrm>
          <a:prstGeom prst="rect">
            <a:avLst/>
          </a:prstGeom>
          <a:noFill/>
          <a:ln>
            <a:noFill/>
          </a:ln>
        </p:spPr>
      </p:pic>
      <p:sp>
        <p:nvSpPr>
          <p:cNvPr id="203" name="Google Shape;203;p25"/>
          <p:cNvSpPr txBox="1">
            <a:spLocks noGrp="1"/>
          </p:cNvSpPr>
          <p:nvPr>
            <p:ph type="body" idx="1"/>
          </p:nvPr>
        </p:nvSpPr>
        <p:spPr>
          <a:xfrm>
            <a:off x="1224036" y="1582875"/>
            <a:ext cx="4883100" cy="3328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04"/>
        <p:cNvGrpSpPr/>
        <p:nvPr/>
      </p:nvGrpSpPr>
      <p:grpSpPr>
        <a:xfrm>
          <a:off x="0" y="0"/>
          <a:ext cx="0" cy="0"/>
          <a:chOff x="0" y="0"/>
          <a:chExt cx="0" cy="0"/>
        </a:xfrm>
      </p:grpSpPr>
      <p:sp>
        <p:nvSpPr>
          <p:cNvPr id="205" name="Google Shape;20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6" name="Google Shape;206;p26"/>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207" name="Google Shape;207;p26"/>
          <p:cNvPicPr preferRelativeResize="0"/>
          <p:nvPr/>
        </p:nvPicPr>
        <p:blipFill>
          <a:blip r:embed="rId3">
            <a:alphaModFix/>
          </a:blip>
          <a:stretch>
            <a:fillRect/>
          </a:stretch>
        </p:blipFill>
        <p:spPr>
          <a:xfrm>
            <a:off x="8387913" y="14288"/>
            <a:ext cx="717775" cy="445025"/>
          </a:xfrm>
          <a:prstGeom prst="rect">
            <a:avLst/>
          </a:prstGeom>
          <a:noFill/>
          <a:ln>
            <a:noFill/>
          </a:ln>
        </p:spPr>
      </p:pic>
      <p:pic>
        <p:nvPicPr>
          <p:cNvPr id="208" name="Google Shape;208;p26"/>
          <p:cNvPicPr preferRelativeResize="0"/>
          <p:nvPr/>
        </p:nvPicPr>
        <p:blipFill>
          <a:blip r:embed="rId4">
            <a:alphaModFix/>
          </a:blip>
          <a:stretch>
            <a:fillRect/>
          </a:stretch>
        </p:blipFill>
        <p:spPr>
          <a:xfrm>
            <a:off x="-23975" y="-61900"/>
            <a:ext cx="9244125" cy="5262424"/>
          </a:xfrm>
          <a:prstGeom prst="rect">
            <a:avLst/>
          </a:prstGeom>
          <a:noFill/>
          <a:ln>
            <a:noFill/>
          </a:ln>
        </p:spPr>
      </p:pic>
      <p:pic>
        <p:nvPicPr>
          <p:cNvPr id="209" name="Google Shape;209;p26"/>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210" name="Google Shape;210;p26"/>
          <p:cNvPicPr preferRelativeResize="0"/>
          <p:nvPr/>
        </p:nvPicPr>
        <p:blipFill>
          <a:blip r:embed="rId3">
            <a:alphaModFix/>
          </a:blip>
          <a:stretch>
            <a:fillRect/>
          </a:stretch>
        </p:blipFill>
        <p:spPr>
          <a:xfrm>
            <a:off x="8387913" y="14288"/>
            <a:ext cx="717775" cy="445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 name="Google Shape;19;p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22" name="Google Shape;22;p3"/>
          <p:cNvPicPr preferRelativeResize="0"/>
          <p:nvPr/>
        </p:nvPicPr>
        <p:blipFill>
          <a:blip r:embed="rId3">
            <a:alphaModFix/>
          </a:blip>
          <a:stretch>
            <a:fillRect/>
          </a:stretch>
        </p:blipFill>
        <p:spPr>
          <a:xfrm>
            <a:off x="8387913" y="14288"/>
            <a:ext cx="717775" cy="445025"/>
          </a:xfrm>
          <a:prstGeom prst="rect">
            <a:avLst/>
          </a:prstGeom>
          <a:noFill/>
          <a:ln>
            <a:noFill/>
          </a:ln>
        </p:spPr>
      </p:pic>
      <p:pic>
        <p:nvPicPr>
          <p:cNvPr id="23" name="Google Shape;23;p3"/>
          <p:cNvPicPr preferRelativeResize="0"/>
          <p:nvPr/>
        </p:nvPicPr>
        <p:blipFill rotWithShape="1">
          <a:blip r:embed="rId4">
            <a:alphaModFix amt="66000"/>
          </a:blip>
          <a:srcRect l="4930" t="22789" r="4604" b="55952"/>
          <a:stretch/>
        </p:blipFill>
        <p:spPr>
          <a:xfrm rot="-10799996">
            <a:off x="-60413" y="3498680"/>
            <a:ext cx="9264825" cy="1164540"/>
          </a:xfrm>
          <a:prstGeom prst="rect">
            <a:avLst/>
          </a:prstGeom>
          <a:noFill/>
          <a:ln>
            <a:noFill/>
          </a:ln>
        </p:spPr>
      </p:pic>
      <p:pic>
        <p:nvPicPr>
          <p:cNvPr id="24" name="Google Shape;24;p3"/>
          <p:cNvPicPr preferRelativeResize="0"/>
          <p:nvPr/>
        </p:nvPicPr>
        <p:blipFill rotWithShape="1">
          <a:blip r:embed="rId4">
            <a:alphaModFix amt="66000"/>
          </a:blip>
          <a:srcRect l="4930" t="22789" r="4604" b="55952"/>
          <a:stretch/>
        </p:blipFill>
        <p:spPr>
          <a:xfrm rot="-4" flipH="1">
            <a:off x="-60400" y="647692"/>
            <a:ext cx="9264825" cy="116454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33"/>
        <p:cNvGrpSpPr/>
        <p:nvPr/>
      </p:nvGrpSpPr>
      <p:grpSpPr>
        <a:xfrm>
          <a:off x="0" y="0"/>
          <a:ext cx="0" cy="0"/>
          <a:chOff x="0" y="0"/>
          <a:chExt cx="0" cy="0"/>
        </a:xfrm>
      </p:grpSpPr>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5" name="Google Shape;35;p5"/>
          <p:cNvPicPr preferRelativeResize="0"/>
          <p:nvPr/>
        </p:nvPicPr>
        <p:blipFill rotWithShape="1">
          <a:blip r:embed="rId2">
            <a:alphaModFix amt="66000"/>
          </a:blip>
          <a:srcRect l="4930" t="22789" r="4604" b="55952"/>
          <a:stretch/>
        </p:blipFill>
        <p:spPr>
          <a:xfrm rot="-10799996">
            <a:off x="-60425" y="4042930"/>
            <a:ext cx="9264825" cy="1164540"/>
          </a:xfrm>
          <a:prstGeom prst="rect">
            <a:avLst/>
          </a:prstGeom>
          <a:noFill/>
          <a:ln>
            <a:noFill/>
          </a:ln>
        </p:spPr>
      </p:pic>
      <p:pic>
        <p:nvPicPr>
          <p:cNvPr id="36" name="Google Shape;36;p5"/>
          <p:cNvPicPr preferRelativeResize="0"/>
          <p:nvPr/>
        </p:nvPicPr>
        <p:blipFill>
          <a:blip r:embed="rId3">
            <a:alphaModFix/>
          </a:blip>
          <a:stretch>
            <a:fillRect/>
          </a:stretch>
        </p:blipFill>
        <p:spPr>
          <a:xfrm>
            <a:off x="56361" y="72438"/>
            <a:ext cx="765327" cy="328725"/>
          </a:xfrm>
          <a:prstGeom prst="rect">
            <a:avLst/>
          </a:prstGeom>
          <a:noFill/>
          <a:ln>
            <a:noFill/>
          </a:ln>
        </p:spPr>
      </p:pic>
      <p:pic>
        <p:nvPicPr>
          <p:cNvPr id="37" name="Google Shape;37;p5"/>
          <p:cNvPicPr preferRelativeResize="0"/>
          <p:nvPr/>
        </p:nvPicPr>
        <p:blipFill>
          <a:blip r:embed="rId4">
            <a:alphaModFix/>
          </a:blip>
          <a:stretch>
            <a:fillRect/>
          </a:stretch>
        </p:blipFill>
        <p:spPr>
          <a:xfrm>
            <a:off x="8387913" y="14288"/>
            <a:ext cx="717775" cy="445025"/>
          </a:xfrm>
          <a:prstGeom prst="rect">
            <a:avLst/>
          </a:prstGeom>
          <a:noFill/>
          <a:ln>
            <a:noFill/>
          </a:ln>
        </p:spPr>
      </p:pic>
      <p:sp>
        <p:nvSpPr>
          <p:cNvPr id="38" name="Google Shape;38;p5"/>
          <p:cNvSpPr txBox="1"/>
          <p:nvPr/>
        </p:nvSpPr>
        <p:spPr>
          <a:xfrm>
            <a:off x="850900" y="3212525"/>
            <a:ext cx="2089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100"/>
          </a:p>
        </p:txBody>
      </p:sp>
      <p:sp>
        <p:nvSpPr>
          <p:cNvPr id="39" name="Google Shape;39;p5"/>
          <p:cNvSpPr txBox="1"/>
          <p:nvPr/>
        </p:nvSpPr>
        <p:spPr>
          <a:xfrm>
            <a:off x="3356375" y="3212525"/>
            <a:ext cx="2089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100"/>
          </a:p>
        </p:txBody>
      </p:sp>
      <p:sp>
        <p:nvSpPr>
          <p:cNvPr id="40" name="Google Shape;40;p5"/>
          <p:cNvSpPr txBox="1"/>
          <p:nvPr/>
        </p:nvSpPr>
        <p:spPr>
          <a:xfrm>
            <a:off x="5934225" y="3212525"/>
            <a:ext cx="2089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100"/>
          </a:p>
        </p:txBody>
      </p:sp>
      <p:sp>
        <p:nvSpPr>
          <p:cNvPr id="41" name="Google Shape;41;p5"/>
          <p:cNvSpPr>
            <a:spLocks noGrp="1"/>
          </p:cNvSpPr>
          <p:nvPr>
            <p:ph type="pic" idx="2"/>
          </p:nvPr>
        </p:nvSpPr>
        <p:spPr>
          <a:xfrm>
            <a:off x="1168588" y="1297625"/>
            <a:ext cx="1723500" cy="1895700"/>
          </a:xfrm>
          <a:prstGeom prst="ellipse">
            <a:avLst/>
          </a:prstGeom>
          <a:noFill/>
          <a:ln>
            <a:noFill/>
          </a:ln>
        </p:spPr>
      </p:sp>
      <p:sp>
        <p:nvSpPr>
          <p:cNvPr id="42" name="Google Shape;42;p5"/>
          <p:cNvSpPr>
            <a:spLocks noGrp="1"/>
          </p:cNvSpPr>
          <p:nvPr>
            <p:ph type="pic" idx="3"/>
          </p:nvPr>
        </p:nvSpPr>
        <p:spPr>
          <a:xfrm>
            <a:off x="3674063" y="1297625"/>
            <a:ext cx="1723500" cy="1895700"/>
          </a:xfrm>
          <a:prstGeom prst="ellipse">
            <a:avLst/>
          </a:prstGeom>
          <a:noFill/>
          <a:ln>
            <a:noFill/>
          </a:ln>
        </p:spPr>
      </p:sp>
      <p:sp>
        <p:nvSpPr>
          <p:cNvPr id="43" name="Google Shape;43;p5"/>
          <p:cNvSpPr>
            <a:spLocks noGrp="1"/>
          </p:cNvSpPr>
          <p:nvPr>
            <p:ph type="pic" idx="4"/>
          </p:nvPr>
        </p:nvSpPr>
        <p:spPr>
          <a:xfrm>
            <a:off x="6251913" y="1297625"/>
            <a:ext cx="1723500" cy="1895700"/>
          </a:xfrm>
          <a:prstGeom prst="ellipse">
            <a:avLst/>
          </a:prstGeom>
          <a:noFill/>
          <a:ln>
            <a:noFill/>
          </a:ln>
        </p:spPr>
      </p:sp>
      <p:sp>
        <p:nvSpPr>
          <p:cNvPr id="44" name="Google Shape;44;p5"/>
          <p:cNvSpPr txBox="1">
            <a:spLocks noGrp="1"/>
          </p:cNvSpPr>
          <p:nvPr>
            <p:ph type="title"/>
          </p:nvPr>
        </p:nvSpPr>
        <p:spPr>
          <a:xfrm>
            <a:off x="400050" y="555275"/>
            <a:ext cx="74988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1 1">
  <p:cSld name="TITLE_1_1_1">
    <p:spTree>
      <p:nvGrpSpPr>
        <p:cNvPr id="1" name="Shape 45"/>
        <p:cNvGrpSpPr/>
        <p:nvPr/>
      </p:nvGrpSpPr>
      <p:grpSpPr>
        <a:xfrm>
          <a:off x="0" y="0"/>
          <a:ext cx="0" cy="0"/>
          <a:chOff x="0" y="0"/>
          <a:chExt cx="0" cy="0"/>
        </a:xfrm>
      </p:grpSpPr>
      <p:sp>
        <p:nvSpPr>
          <p:cNvPr id="46" name="Google Shape;4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7" name="Google Shape;47;p6"/>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48" name="Google Shape;48;p6"/>
          <p:cNvPicPr preferRelativeResize="0"/>
          <p:nvPr/>
        </p:nvPicPr>
        <p:blipFill>
          <a:blip r:embed="rId3">
            <a:alphaModFix/>
          </a:blip>
          <a:stretch>
            <a:fillRect/>
          </a:stretch>
        </p:blipFill>
        <p:spPr>
          <a:xfrm>
            <a:off x="8387913" y="14288"/>
            <a:ext cx="717775" cy="445025"/>
          </a:xfrm>
          <a:prstGeom prst="rect">
            <a:avLst/>
          </a:prstGeom>
          <a:noFill/>
          <a:ln>
            <a:noFill/>
          </a:ln>
        </p:spPr>
      </p:pic>
      <p:grpSp>
        <p:nvGrpSpPr>
          <p:cNvPr id="49" name="Google Shape;49;p6"/>
          <p:cNvGrpSpPr/>
          <p:nvPr/>
        </p:nvGrpSpPr>
        <p:grpSpPr>
          <a:xfrm>
            <a:off x="-60425" y="2823363"/>
            <a:ext cx="9264838" cy="2297063"/>
            <a:chOff x="-60425" y="1978988"/>
            <a:chExt cx="9264838" cy="2297063"/>
          </a:xfrm>
        </p:grpSpPr>
        <p:pic>
          <p:nvPicPr>
            <p:cNvPr id="50" name="Google Shape;50;p6"/>
            <p:cNvPicPr preferRelativeResize="0"/>
            <p:nvPr/>
          </p:nvPicPr>
          <p:blipFill rotWithShape="1">
            <a:blip r:embed="rId4">
              <a:alphaModFix amt="66000"/>
            </a:blip>
            <a:srcRect l="4930" t="22789" r="4604" b="55952"/>
            <a:stretch/>
          </p:blipFill>
          <p:spPr>
            <a:xfrm rot="-10799996">
              <a:off x="-60413" y="3111505"/>
              <a:ext cx="9264825" cy="1164540"/>
            </a:xfrm>
            <a:prstGeom prst="rect">
              <a:avLst/>
            </a:prstGeom>
            <a:noFill/>
            <a:ln>
              <a:noFill/>
            </a:ln>
          </p:spPr>
        </p:pic>
        <p:pic>
          <p:nvPicPr>
            <p:cNvPr id="51" name="Google Shape;51;p6"/>
            <p:cNvPicPr preferRelativeResize="0"/>
            <p:nvPr/>
          </p:nvPicPr>
          <p:blipFill rotWithShape="1">
            <a:blip r:embed="rId4">
              <a:alphaModFix amt="66000"/>
            </a:blip>
            <a:srcRect l="4930" t="22789" r="4604" b="55952"/>
            <a:stretch/>
          </p:blipFill>
          <p:spPr>
            <a:xfrm rot="-4" flipH="1">
              <a:off x="-60425" y="1978993"/>
              <a:ext cx="9264825" cy="1164540"/>
            </a:xfrm>
            <a:prstGeom prst="rect">
              <a:avLst/>
            </a:prstGeom>
            <a:noFill/>
            <a:ln>
              <a:noFill/>
            </a:ln>
          </p:spPr>
        </p:pic>
      </p:grpSp>
      <p:sp>
        <p:nvSpPr>
          <p:cNvPr id="52" name="Google Shape;52;p6"/>
          <p:cNvSpPr txBox="1"/>
          <p:nvPr/>
        </p:nvSpPr>
        <p:spPr>
          <a:xfrm>
            <a:off x="952950" y="1392775"/>
            <a:ext cx="703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3" name="Google Shape;53;p6"/>
          <p:cNvSpPr txBox="1"/>
          <p:nvPr/>
        </p:nvSpPr>
        <p:spPr>
          <a:xfrm>
            <a:off x="1099650" y="1527150"/>
            <a:ext cx="703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400050" y="555275"/>
            <a:ext cx="74988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txBox="1"/>
          <p:nvPr/>
        </p:nvSpPr>
        <p:spPr>
          <a:xfrm>
            <a:off x="574225" y="1295050"/>
            <a:ext cx="703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1 1 1">
  <p:cSld name="TITLE_1_1_1_1">
    <p:spTree>
      <p:nvGrpSpPr>
        <p:cNvPr id="1" name="Shape 64"/>
        <p:cNvGrpSpPr/>
        <p:nvPr/>
      </p:nvGrpSpPr>
      <p:grpSpPr>
        <a:xfrm>
          <a:off x="0" y="0"/>
          <a:ext cx="0" cy="0"/>
          <a:chOff x="0" y="0"/>
          <a:chExt cx="0" cy="0"/>
        </a:xfrm>
      </p:grpSpPr>
      <p:sp>
        <p:nvSpPr>
          <p:cNvPr id="65" name="Google Shape;6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6" name="Google Shape;66;p8"/>
          <p:cNvPicPr preferRelativeResize="0"/>
          <p:nvPr/>
        </p:nvPicPr>
        <p:blipFill>
          <a:blip r:embed="rId2">
            <a:alphaModFix/>
          </a:blip>
          <a:stretch>
            <a:fillRect/>
          </a:stretch>
        </p:blipFill>
        <p:spPr>
          <a:xfrm>
            <a:off x="56361" y="72438"/>
            <a:ext cx="765327" cy="328725"/>
          </a:xfrm>
          <a:prstGeom prst="rect">
            <a:avLst/>
          </a:prstGeom>
          <a:noFill/>
          <a:ln>
            <a:noFill/>
          </a:ln>
        </p:spPr>
      </p:pic>
      <p:pic>
        <p:nvPicPr>
          <p:cNvPr id="67" name="Google Shape;67;p8"/>
          <p:cNvPicPr preferRelativeResize="0"/>
          <p:nvPr/>
        </p:nvPicPr>
        <p:blipFill>
          <a:blip r:embed="rId3">
            <a:alphaModFix/>
          </a:blip>
          <a:stretch>
            <a:fillRect/>
          </a:stretch>
        </p:blipFill>
        <p:spPr>
          <a:xfrm>
            <a:off x="8387913" y="14288"/>
            <a:ext cx="717775" cy="445025"/>
          </a:xfrm>
          <a:prstGeom prst="rect">
            <a:avLst/>
          </a:prstGeom>
          <a:noFill/>
          <a:ln>
            <a:noFill/>
          </a:ln>
        </p:spPr>
      </p:pic>
      <p:pic>
        <p:nvPicPr>
          <p:cNvPr id="68" name="Google Shape;68;p8"/>
          <p:cNvPicPr preferRelativeResize="0"/>
          <p:nvPr/>
        </p:nvPicPr>
        <p:blipFill rotWithShape="1">
          <a:blip r:embed="rId4">
            <a:alphaModFix amt="66000"/>
          </a:blip>
          <a:srcRect l="4930" t="22789" r="4604" b="55952"/>
          <a:stretch/>
        </p:blipFill>
        <p:spPr>
          <a:xfrm rot="-10799996">
            <a:off x="-60413" y="3041480"/>
            <a:ext cx="9264825" cy="1164540"/>
          </a:xfrm>
          <a:prstGeom prst="rect">
            <a:avLst/>
          </a:prstGeom>
          <a:noFill/>
          <a:ln>
            <a:noFill/>
          </a:ln>
        </p:spPr>
      </p:pic>
      <p:pic>
        <p:nvPicPr>
          <p:cNvPr id="69" name="Google Shape;69;p8"/>
          <p:cNvPicPr preferRelativeResize="0"/>
          <p:nvPr/>
        </p:nvPicPr>
        <p:blipFill rotWithShape="1">
          <a:blip r:embed="rId4">
            <a:alphaModFix amt="66000"/>
          </a:blip>
          <a:srcRect l="4930" t="22789" r="4604" b="55952"/>
          <a:stretch/>
        </p:blipFill>
        <p:spPr>
          <a:xfrm rot="-4" flipH="1">
            <a:off x="-60400" y="723892"/>
            <a:ext cx="9264825" cy="1164540"/>
          </a:xfrm>
          <a:prstGeom prst="rect">
            <a:avLst/>
          </a:prstGeom>
          <a:noFill/>
          <a:ln>
            <a:noFill/>
          </a:ln>
        </p:spPr>
      </p:pic>
      <p:sp>
        <p:nvSpPr>
          <p:cNvPr id="70" name="Google Shape;70;p8"/>
          <p:cNvSpPr txBox="1">
            <a:spLocks noGrp="1"/>
          </p:cNvSpPr>
          <p:nvPr>
            <p:ph type="title"/>
          </p:nvPr>
        </p:nvSpPr>
        <p:spPr>
          <a:xfrm>
            <a:off x="1172875" y="2279475"/>
            <a:ext cx="7330500" cy="492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311700" y="2150850"/>
            <a:ext cx="72462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3" name="Google Shape;7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4" name="Google Shape;74;p9"/>
          <p:cNvPicPr preferRelativeResize="0"/>
          <p:nvPr/>
        </p:nvPicPr>
        <p:blipFill rotWithShape="1">
          <a:blip r:embed="rId2">
            <a:alphaModFix amt="66000"/>
          </a:blip>
          <a:srcRect l="21206" t="22789" r="28011" b="46004"/>
          <a:stretch/>
        </p:blipFill>
        <p:spPr>
          <a:xfrm rot="-5399997">
            <a:off x="5760200" y="1778753"/>
            <a:ext cx="5200650" cy="1605045"/>
          </a:xfrm>
          <a:prstGeom prst="rect">
            <a:avLst/>
          </a:prstGeom>
          <a:noFill/>
          <a:ln>
            <a:noFill/>
          </a:ln>
        </p:spPr>
      </p:pic>
      <p:pic>
        <p:nvPicPr>
          <p:cNvPr id="75" name="Google Shape;75;p9"/>
          <p:cNvPicPr preferRelativeResize="0"/>
          <p:nvPr/>
        </p:nvPicPr>
        <p:blipFill>
          <a:blip r:embed="rId3">
            <a:alphaModFix/>
          </a:blip>
          <a:stretch>
            <a:fillRect/>
          </a:stretch>
        </p:blipFill>
        <p:spPr>
          <a:xfrm>
            <a:off x="80113" y="4637513"/>
            <a:ext cx="717775" cy="445025"/>
          </a:xfrm>
          <a:prstGeom prst="rect">
            <a:avLst/>
          </a:prstGeom>
          <a:noFill/>
          <a:ln>
            <a:noFill/>
          </a:ln>
        </p:spPr>
      </p:pic>
      <p:pic>
        <p:nvPicPr>
          <p:cNvPr id="76" name="Google Shape;76;p9"/>
          <p:cNvPicPr preferRelativeResize="0"/>
          <p:nvPr/>
        </p:nvPicPr>
        <p:blipFill>
          <a:blip r:embed="rId4">
            <a:alphaModFix/>
          </a:blip>
          <a:stretch>
            <a:fillRect/>
          </a:stretch>
        </p:blipFill>
        <p:spPr>
          <a:xfrm>
            <a:off x="56361" y="72438"/>
            <a:ext cx="765327" cy="3287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77"/>
        <p:cNvGrpSpPr/>
        <p:nvPr/>
      </p:nvGrpSpPr>
      <p:grpSpPr>
        <a:xfrm>
          <a:off x="0" y="0"/>
          <a:ext cx="0" cy="0"/>
          <a:chOff x="0" y="0"/>
          <a:chExt cx="0" cy="0"/>
        </a:xfrm>
      </p:grpSpPr>
      <p:sp>
        <p:nvSpPr>
          <p:cNvPr id="78" name="Google Shape;78;p10"/>
          <p:cNvSpPr txBox="1">
            <a:spLocks noGrp="1"/>
          </p:cNvSpPr>
          <p:nvPr>
            <p:ph type="title"/>
          </p:nvPr>
        </p:nvSpPr>
        <p:spPr>
          <a:xfrm>
            <a:off x="311700" y="2150850"/>
            <a:ext cx="72462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0" name="Google Shape;80;p10"/>
          <p:cNvPicPr preferRelativeResize="0"/>
          <p:nvPr/>
        </p:nvPicPr>
        <p:blipFill rotWithShape="1">
          <a:blip r:embed="rId2">
            <a:alphaModFix amt="66000"/>
          </a:blip>
          <a:srcRect l="21206" t="22789" r="28011" b="46004"/>
          <a:stretch/>
        </p:blipFill>
        <p:spPr>
          <a:xfrm rot="-5399997">
            <a:off x="6158550" y="2218603"/>
            <a:ext cx="5200650" cy="725345"/>
          </a:xfrm>
          <a:prstGeom prst="rect">
            <a:avLst/>
          </a:prstGeom>
          <a:noFill/>
          <a:ln>
            <a:noFill/>
          </a:ln>
        </p:spPr>
      </p:pic>
      <p:pic>
        <p:nvPicPr>
          <p:cNvPr id="81" name="Google Shape;81;p10"/>
          <p:cNvPicPr preferRelativeResize="0"/>
          <p:nvPr/>
        </p:nvPicPr>
        <p:blipFill>
          <a:blip r:embed="rId3">
            <a:alphaModFix/>
          </a:blip>
          <a:stretch>
            <a:fillRect/>
          </a:stretch>
        </p:blipFill>
        <p:spPr>
          <a:xfrm>
            <a:off x="80113" y="4637513"/>
            <a:ext cx="717775" cy="445025"/>
          </a:xfrm>
          <a:prstGeom prst="rect">
            <a:avLst/>
          </a:prstGeom>
          <a:noFill/>
          <a:ln>
            <a:noFill/>
          </a:ln>
        </p:spPr>
      </p:pic>
      <p:pic>
        <p:nvPicPr>
          <p:cNvPr id="82" name="Google Shape;82;p10"/>
          <p:cNvPicPr preferRelativeResize="0"/>
          <p:nvPr/>
        </p:nvPicPr>
        <p:blipFill>
          <a:blip r:embed="rId4">
            <a:alphaModFix/>
          </a:blip>
          <a:stretch>
            <a:fillRect/>
          </a:stretch>
        </p:blipFill>
        <p:spPr>
          <a:xfrm>
            <a:off x="56361" y="72438"/>
            <a:ext cx="765327" cy="328725"/>
          </a:xfrm>
          <a:prstGeom prst="rect">
            <a:avLst/>
          </a:prstGeom>
          <a:noFill/>
          <a:ln>
            <a:noFill/>
          </a:ln>
        </p:spPr>
      </p:pic>
      <p:pic>
        <p:nvPicPr>
          <p:cNvPr id="83" name="Google Shape;83;p10"/>
          <p:cNvPicPr preferRelativeResize="0"/>
          <p:nvPr/>
        </p:nvPicPr>
        <p:blipFill rotWithShape="1">
          <a:blip r:embed="rId2">
            <a:alphaModFix amt="66000"/>
          </a:blip>
          <a:srcRect l="21206" t="22789" r="28011" b="46004"/>
          <a:stretch/>
        </p:blipFill>
        <p:spPr>
          <a:xfrm rot="5399993" flipH="1">
            <a:off x="6289975" y="2209078"/>
            <a:ext cx="5200650" cy="72534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2">
  <p:cSld name="SECTION_HEADER_2_2">
    <p:spTree>
      <p:nvGrpSpPr>
        <p:cNvPr id="1" name="Shape 84"/>
        <p:cNvGrpSpPr/>
        <p:nvPr/>
      </p:nvGrpSpPr>
      <p:grpSpPr>
        <a:xfrm>
          <a:off x="0" y="0"/>
          <a:ext cx="0" cy="0"/>
          <a:chOff x="0" y="0"/>
          <a:chExt cx="0" cy="0"/>
        </a:xfrm>
      </p:grpSpPr>
      <p:sp>
        <p:nvSpPr>
          <p:cNvPr id="85" name="Google Shape;8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6" name="Google Shape;86;p11"/>
          <p:cNvPicPr preferRelativeResize="0"/>
          <p:nvPr/>
        </p:nvPicPr>
        <p:blipFill rotWithShape="1">
          <a:blip r:embed="rId2">
            <a:alphaModFix amt="66000"/>
          </a:blip>
          <a:srcRect l="21206" t="22789" r="28011" b="46004"/>
          <a:stretch/>
        </p:blipFill>
        <p:spPr>
          <a:xfrm rot="-5399997">
            <a:off x="6158550" y="2218603"/>
            <a:ext cx="5200650" cy="725345"/>
          </a:xfrm>
          <a:prstGeom prst="rect">
            <a:avLst/>
          </a:prstGeom>
          <a:noFill/>
          <a:ln>
            <a:noFill/>
          </a:ln>
        </p:spPr>
      </p:pic>
      <p:pic>
        <p:nvPicPr>
          <p:cNvPr id="87" name="Google Shape;87;p11"/>
          <p:cNvPicPr preferRelativeResize="0"/>
          <p:nvPr/>
        </p:nvPicPr>
        <p:blipFill>
          <a:blip r:embed="rId3">
            <a:alphaModFix/>
          </a:blip>
          <a:stretch>
            <a:fillRect/>
          </a:stretch>
        </p:blipFill>
        <p:spPr>
          <a:xfrm>
            <a:off x="80113" y="4637513"/>
            <a:ext cx="717775" cy="445025"/>
          </a:xfrm>
          <a:prstGeom prst="rect">
            <a:avLst/>
          </a:prstGeom>
          <a:noFill/>
          <a:ln>
            <a:noFill/>
          </a:ln>
        </p:spPr>
      </p:pic>
      <p:pic>
        <p:nvPicPr>
          <p:cNvPr id="88" name="Google Shape;88;p11"/>
          <p:cNvPicPr preferRelativeResize="0"/>
          <p:nvPr/>
        </p:nvPicPr>
        <p:blipFill>
          <a:blip r:embed="rId4">
            <a:alphaModFix/>
          </a:blip>
          <a:stretch>
            <a:fillRect/>
          </a:stretch>
        </p:blipFill>
        <p:spPr>
          <a:xfrm>
            <a:off x="56361" y="72438"/>
            <a:ext cx="765327" cy="328725"/>
          </a:xfrm>
          <a:prstGeom prst="rect">
            <a:avLst/>
          </a:prstGeom>
          <a:noFill/>
          <a:ln>
            <a:noFill/>
          </a:ln>
        </p:spPr>
      </p:pic>
      <p:pic>
        <p:nvPicPr>
          <p:cNvPr id="89" name="Google Shape;89;p11"/>
          <p:cNvPicPr preferRelativeResize="0"/>
          <p:nvPr/>
        </p:nvPicPr>
        <p:blipFill rotWithShape="1">
          <a:blip r:embed="rId2">
            <a:alphaModFix amt="66000"/>
          </a:blip>
          <a:srcRect l="21206" t="22789" r="28011" b="46004"/>
          <a:stretch/>
        </p:blipFill>
        <p:spPr>
          <a:xfrm rot="5399993" flipH="1">
            <a:off x="6289975" y="2209078"/>
            <a:ext cx="5200650" cy="725345"/>
          </a:xfrm>
          <a:prstGeom prst="rect">
            <a:avLst/>
          </a:prstGeom>
          <a:noFill/>
          <a:ln>
            <a:noFill/>
          </a:ln>
        </p:spPr>
      </p:pic>
      <p:sp>
        <p:nvSpPr>
          <p:cNvPr id="90" name="Google Shape;90;p11"/>
          <p:cNvSpPr txBox="1">
            <a:spLocks noGrp="1"/>
          </p:cNvSpPr>
          <p:nvPr>
            <p:ph type="title"/>
          </p:nvPr>
        </p:nvSpPr>
        <p:spPr>
          <a:xfrm>
            <a:off x="400050" y="555275"/>
            <a:ext cx="74988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11"/>
          <p:cNvSpPr txBox="1"/>
          <p:nvPr/>
        </p:nvSpPr>
        <p:spPr>
          <a:xfrm>
            <a:off x="562000" y="1331700"/>
            <a:ext cx="703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2" name="Google Shape;92;p11"/>
          <p:cNvSpPr txBox="1">
            <a:spLocks noGrp="1"/>
          </p:cNvSpPr>
          <p:nvPr>
            <p:ph type="body" idx="1"/>
          </p:nvPr>
        </p:nvSpPr>
        <p:spPr>
          <a:xfrm>
            <a:off x="415300" y="1255500"/>
            <a:ext cx="7330500" cy="2939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1">
  <p:cSld name="SECTION_HEADER_2_1">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311700" y="2150850"/>
            <a:ext cx="72462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5" name="Google Shape;9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6" name="Google Shape;96;p12"/>
          <p:cNvPicPr preferRelativeResize="0"/>
          <p:nvPr/>
        </p:nvPicPr>
        <p:blipFill rotWithShape="1">
          <a:blip r:embed="rId2">
            <a:alphaModFix amt="66000"/>
          </a:blip>
          <a:srcRect l="21206" t="22789" r="28011" b="46004"/>
          <a:stretch/>
        </p:blipFill>
        <p:spPr>
          <a:xfrm rot="-5399997">
            <a:off x="5777550" y="2218603"/>
            <a:ext cx="5200650" cy="725345"/>
          </a:xfrm>
          <a:prstGeom prst="rect">
            <a:avLst/>
          </a:prstGeom>
          <a:noFill/>
          <a:ln>
            <a:noFill/>
          </a:ln>
        </p:spPr>
      </p:pic>
      <p:pic>
        <p:nvPicPr>
          <p:cNvPr id="97" name="Google Shape;97;p12"/>
          <p:cNvPicPr preferRelativeResize="0"/>
          <p:nvPr/>
        </p:nvPicPr>
        <p:blipFill>
          <a:blip r:embed="rId3">
            <a:alphaModFix/>
          </a:blip>
          <a:stretch>
            <a:fillRect/>
          </a:stretch>
        </p:blipFill>
        <p:spPr>
          <a:xfrm>
            <a:off x="80113" y="4637513"/>
            <a:ext cx="717775" cy="445025"/>
          </a:xfrm>
          <a:prstGeom prst="rect">
            <a:avLst/>
          </a:prstGeom>
          <a:noFill/>
          <a:ln>
            <a:noFill/>
          </a:ln>
        </p:spPr>
      </p:pic>
      <p:pic>
        <p:nvPicPr>
          <p:cNvPr id="98" name="Google Shape;98;p12"/>
          <p:cNvPicPr preferRelativeResize="0"/>
          <p:nvPr/>
        </p:nvPicPr>
        <p:blipFill>
          <a:blip r:embed="rId4">
            <a:alphaModFix/>
          </a:blip>
          <a:stretch>
            <a:fillRect/>
          </a:stretch>
        </p:blipFill>
        <p:spPr>
          <a:xfrm>
            <a:off x="56361" y="72438"/>
            <a:ext cx="765327" cy="328725"/>
          </a:xfrm>
          <a:prstGeom prst="rect">
            <a:avLst/>
          </a:prstGeom>
          <a:noFill/>
          <a:ln>
            <a:noFill/>
          </a:ln>
        </p:spPr>
      </p:pic>
      <p:pic>
        <p:nvPicPr>
          <p:cNvPr id="99" name="Google Shape;99;p12"/>
          <p:cNvPicPr preferRelativeResize="0"/>
          <p:nvPr/>
        </p:nvPicPr>
        <p:blipFill rotWithShape="1">
          <a:blip r:embed="rId2">
            <a:alphaModFix amt="66000"/>
          </a:blip>
          <a:srcRect l="21206" t="22789" r="28011" b="46004"/>
          <a:stretch/>
        </p:blipFill>
        <p:spPr>
          <a:xfrm rot="5399993" flipH="1">
            <a:off x="6213775" y="2209078"/>
            <a:ext cx="5200650" cy="72534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3356400" y="4804800"/>
            <a:ext cx="2431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www.qassurance.com +31-10-2004080</a:t>
            </a:r>
            <a:endParaRPr sz="100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 id="2147483660" r:id="rId10"/>
    <p:sldLayoutId id="2147483662" r:id="rId11"/>
    <p:sldLayoutId id="2147483665" r:id="rId12"/>
    <p:sldLayoutId id="2147483666" r:id="rId13"/>
    <p:sldLayoutId id="2147483667" r:id="rId14"/>
    <p:sldLayoutId id="2147483670" r:id="rId15"/>
    <p:sldLayoutId id="2147483671" r:id="rId16"/>
    <p:sldLayoutId id="214748367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www.qassurance.com/imis-e-learning-food-safety-voor-personeel-online/"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ctrTitle"/>
          </p:nvPr>
        </p:nvSpPr>
        <p:spPr>
          <a:xfrm>
            <a:off x="623400" y="798022"/>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iMIS E-learning</a:t>
            </a:r>
            <a:endParaRPr dirty="0"/>
          </a:p>
        </p:txBody>
      </p:sp>
      <p:sp>
        <p:nvSpPr>
          <p:cNvPr id="216" name="Google Shape;216;p27"/>
          <p:cNvSpPr txBox="1">
            <a:spLocks noGrp="1"/>
          </p:cNvSpPr>
          <p:nvPr>
            <p:ph type="subTitle" idx="1"/>
          </p:nvPr>
        </p:nvSpPr>
        <p:spPr>
          <a:xfrm>
            <a:off x="623400" y="2850622"/>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2400" dirty="0">
                <a:solidFill>
                  <a:schemeClr val="dk1"/>
                </a:solidFill>
                <a:latin typeface="Verdana"/>
                <a:ea typeface="Verdana"/>
                <a:cs typeface="Verdana"/>
                <a:sym typeface="Verdana"/>
              </a:rPr>
              <a:t>Food safety </a:t>
            </a:r>
            <a:r>
              <a:rPr lang="en-US" sz="2400" dirty="0" err="1">
                <a:solidFill>
                  <a:schemeClr val="dk1"/>
                </a:solidFill>
                <a:latin typeface="Verdana"/>
                <a:ea typeface="Verdana"/>
                <a:cs typeface="Verdana"/>
                <a:sym typeface="Verdana"/>
              </a:rPr>
              <a:t>voor</a:t>
            </a:r>
            <a:r>
              <a:rPr lang="en-US" sz="2400" dirty="0">
                <a:solidFill>
                  <a:schemeClr val="dk1"/>
                </a:solidFill>
                <a:latin typeface="Verdana"/>
                <a:ea typeface="Verdana"/>
                <a:cs typeface="Verdana"/>
                <a:sym typeface="Verdana"/>
              </a:rPr>
              <a:t> </a:t>
            </a:r>
            <a:r>
              <a:rPr lang="en-US" sz="2400" dirty="0" err="1">
                <a:solidFill>
                  <a:schemeClr val="dk1"/>
                </a:solidFill>
                <a:latin typeface="Verdana"/>
                <a:ea typeface="Verdana"/>
                <a:cs typeface="Verdana"/>
                <a:sym typeface="Verdana"/>
              </a:rPr>
              <a:t>productie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en-GB" dirty="0" err="1"/>
              <a:t>Bacteri</a:t>
            </a:r>
            <a:r>
              <a:rPr lang="nl-NL" b="0" i="0" dirty="0">
                <a:solidFill>
                  <a:srgbClr val="333333"/>
                </a:solidFill>
                <a:effectLst/>
                <a:latin typeface="Helvetica Neue"/>
              </a:rPr>
              <a:t>ë</a:t>
            </a:r>
            <a:r>
              <a:rPr lang="en-GB" dirty="0"/>
              <a:t>n</a:t>
            </a:r>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4959029" cy="2308324"/>
          </a:xfrm>
          <a:prstGeom prst="rect">
            <a:avLst/>
          </a:prstGeom>
          <a:noFill/>
        </p:spPr>
        <p:txBody>
          <a:bodyPr wrap="square">
            <a:spAutoFit/>
          </a:bodyPr>
          <a:lstStyle/>
          <a:p>
            <a:pPr algn="l"/>
            <a:r>
              <a:rPr lang="nl-NL" sz="1200" b="0" i="0" dirty="0">
                <a:solidFill>
                  <a:schemeClr val="tx1"/>
                </a:solidFill>
                <a:effectLst/>
                <a:latin typeface="Helvetica Neue"/>
              </a:rPr>
              <a:t>Bacteriën kunnen groeien wanneer er voedingsstoffen aanwezig zijn en als het vochtig is. Bij een temperatuur tussen de 20-40°C groeien de bacteriën het snelst. Echter bij lage temperaturen groeien ze ook door! Wanneer de producten bevroren worden groeien de bacteriën niet meer…maar… ze gaan echter ook niet dood Water en voedingsstoffen zijn vanzelfsprekend bij onze producten aanwezig. Sommige bacteriën groeien goed met zuurstof echter een groot aantal kan ook groeien met weinig tot geen zuurstof. Tijdens de groei van de bacteriën wordt het product “opgegeten”. Hierbij ontstaan verschillende afvalstoffen waarbij het bekendste het ontstaan van zuur is. Wanneer er veel groei heeft plaatsgevonden zal het product dan ook zuur ruiken en smaken. In het ergste geval zal het product ook gaan stinken.</a:t>
            </a:r>
          </a:p>
        </p:txBody>
      </p:sp>
      <p:pic>
        <p:nvPicPr>
          <p:cNvPr id="4" name="Afbeelding 3" descr="Afbeelding met persoon&#10;&#10;Automatisch gegenereerde beschrijving">
            <a:extLst>
              <a:ext uri="{FF2B5EF4-FFF2-40B4-BE49-F238E27FC236}">
                <a16:creationId xmlns:a16="http://schemas.microsoft.com/office/drawing/2014/main" id="{8F39046F-8502-61D4-BCB9-D5C8D4A474AE}"/>
              </a:ext>
            </a:extLst>
          </p:cNvPr>
          <p:cNvPicPr>
            <a:picLocks noChangeAspect="1"/>
          </p:cNvPicPr>
          <p:nvPr/>
        </p:nvPicPr>
        <p:blipFill>
          <a:blip r:embed="rId2"/>
          <a:stretch>
            <a:fillRect/>
          </a:stretch>
        </p:blipFill>
        <p:spPr>
          <a:xfrm>
            <a:off x="5463249" y="610151"/>
            <a:ext cx="2652049" cy="3978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327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Ziekteverwekkers (Pathogenen)</a:t>
            </a:r>
            <a:br>
              <a:rPr lang="nl-NL" b="0" i="0" dirty="0">
                <a:solidFill>
                  <a:srgbClr val="333333"/>
                </a:solidFill>
                <a:effectLst/>
                <a:latin typeface="Helvetica Neue"/>
              </a:rPr>
            </a:br>
            <a:br>
              <a:rPr lang="nl-NL" b="0" i="0" dirty="0">
                <a:solidFill>
                  <a:srgbClr val="333333"/>
                </a:solidFill>
                <a:effectLst/>
                <a:latin typeface="Helvetica Neue"/>
              </a:rPr>
            </a:b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7968447" cy="2123658"/>
          </a:xfrm>
          <a:prstGeom prst="rect">
            <a:avLst/>
          </a:prstGeom>
          <a:noFill/>
        </p:spPr>
        <p:txBody>
          <a:bodyPr wrap="square">
            <a:spAutoFit/>
          </a:bodyPr>
          <a:lstStyle/>
          <a:p>
            <a:pPr algn="l"/>
            <a:r>
              <a:rPr lang="nl-NL" sz="1200" b="0" i="0" dirty="0">
                <a:solidFill>
                  <a:schemeClr val="tx1"/>
                </a:solidFill>
                <a:effectLst/>
                <a:latin typeface="Helvetica Neue"/>
              </a:rPr>
              <a:t>Enkele soorten bacteriën maken gifstoffen aan waar je ziek van kunt worden (voedselvergiftiging) of zelfs kunt overlijden. Ook zijn er bacteriën waarvan je van de bacterie zelf ziek wordt of dood kunt gaan (voedselinfectie). De meest bekende ziekteverwekkers zijn:</a:t>
            </a:r>
          </a:p>
          <a:p>
            <a:pPr algn="l"/>
            <a:endParaRPr lang="nl-NL" sz="1200" b="0" i="0" dirty="0">
              <a:solidFill>
                <a:schemeClr val="tx1"/>
              </a:solidFill>
              <a:effectLst/>
              <a:latin typeface="Helvetica Neue"/>
            </a:endParaRPr>
          </a:p>
          <a:p>
            <a:pPr marL="285750" indent="-285750" algn="l">
              <a:buFont typeface="Arial" panose="020B0604020202020204" pitchFamily="34" charset="0"/>
              <a:buChar char="•"/>
            </a:pPr>
            <a:r>
              <a:rPr lang="nl-NL" sz="1200" b="0" i="0" dirty="0">
                <a:solidFill>
                  <a:schemeClr val="tx1"/>
                </a:solidFill>
                <a:effectLst/>
                <a:latin typeface="Helvetica Neue"/>
              </a:rPr>
              <a:t>Salmonella</a:t>
            </a:r>
          </a:p>
          <a:p>
            <a:pPr marL="285750" indent="-285750" algn="l">
              <a:buFont typeface="Arial" panose="020B0604020202020204" pitchFamily="34" charset="0"/>
              <a:buChar char="•"/>
            </a:pPr>
            <a:r>
              <a:rPr lang="nl-NL" sz="1200" b="0" i="0" dirty="0">
                <a:solidFill>
                  <a:schemeClr val="tx1"/>
                </a:solidFill>
                <a:effectLst/>
                <a:latin typeface="Helvetica Neue"/>
              </a:rPr>
              <a:t>Staphylococcus aureus</a:t>
            </a:r>
          </a:p>
          <a:p>
            <a:pPr marL="285750" indent="-285750" algn="l">
              <a:buFont typeface="Arial" panose="020B0604020202020204" pitchFamily="34" charset="0"/>
              <a:buChar char="•"/>
            </a:pPr>
            <a:r>
              <a:rPr lang="nl-NL" sz="1200" b="0" i="0" dirty="0">
                <a:solidFill>
                  <a:schemeClr val="tx1"/>
                </a:solidFill>
                <a:effectLst/>
                <a:latin typeface="Helvetica Neue"/>
              </a:rPr>
              <a:t>Listeria monocytogenes</a:t>
            </a:r>
          </a:p>
          <a:p>
            <a:pPr algn="l"/>
            <a:endParaRPr lang="nl-NL" sz="1200" b="0" i="0" dirty="0">
              <a:solidFill>
                <a:schemeClr val="tx1"/>
              </a:solidFill>
              <a:effectLst/>
              <a:latin typeface="Helvetica Neue"/>
            </a:endParaRPr>
          </a:p>
          <a:p>
            <a:pPr algn="l"/>
            <a:r>
              <a:rPr lang="nl-NL" sz="1200" b="0" i="0" dirty="0">
                <a:solidFill>
                  <a:schemeClr val="tx1"/>
                </a:solidFill>
                <a:effectLst/>
                <a:latin typeface="Helvetica Neue"/>
              </a:rPr>
              <a:t>Deze kunnen alle drie voorkomen in levensmiddelen. Ook mensen kunnen deze bacteriën bij zich dragen zonder het te weten en ze dus ook op het voedsel overbrengen. Denk bijvoorbeeld aan een ontsteking. Deze worden meestal veroorzaakt door Staphylococcus.</a:t>
            </a:r>
          </a:p>
        </p:txBody>
      </p:sp>
    </p:spTree>
    <p:extLst>
      <p:ext uri="{BB962C8B-B14F-4D97-AF65-F5344CB8AC3E}">
        <p14:creationId xmlns:p14="http://schemas.microsoft.com/office/powerpoint/2010/main" val="3663051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Nuttige bacteriën</a:t>
            </a:r>
            <a:br>
              <a:rPr lang="nl-NL" b="0" i="0" dirty="0">
                <a:solidFill>
                  <a:srgbClr val="333333"/>
                </a:solidFill>
                <a:effectLst/>
                <a:latin typeface="Helvetica Neue"/>
              </a:rPr>
            </a:br>
            <a:br>
              <a:rPr lang="nl-NL" b="0" i="0" dirty="0">
                <a:solidFill>
                  <a:srgbClr val="333333"/>
                </a:solidFill>
                <a:effectLst/>
                <a:latin typeface="Helvetica Neue"/>
              </a:rPr>
            </a:b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3219131" cy="1938992"/>
          </a:xfrm>
          <a:prstGeom prst="rect">
            <a:avLst/>
          </a:prstGeom>
          <a:noFill/>
        </p:spPr>
        <p:txBody>
          <a:bodyPr wrap="square">
            <a:spAutoFit/>
          </a:bodyPr>
          <a:lstStyle/>
          <a:p>
            <a:pPr algn="l"/>
            <a:r>
              <a:rPr lang="nl-NL" sz="1200" b="0" i="0" dirty="0">
                <a:solidFill>
                  <a:schemeClr val="tx1"/>
                </a:solidFill>
                <a:effectLst/>
                <a:latin typeface="Helvetica Neue"/>
              </a:rPr>
              <a:t>Naast dat bacteriën schadelijk zijn, zijn er ook een groot aantal bacteriën die nuttig zijn. Voor de bereiding van kaas en droge worst wordt gebruik gemaakt van bepaalde soorten bacteriën. Deze zorgen voor de rijping van het product. Echter de nuttige bacteriën die bijvoorbeeld voor droge worst worden gebruikt zorgen voor bederf in andere producten! Je wil dus geen schadelijke bacteriën in je product hebben!</a:t>
            </a:r>
          </a:p>
        </p:txBody>
      </p:sp>
      <p:pic>
        <p:nvPicPr>
          <p:cNvPr id="4" name="Afbeelding 3">
            <a:extLst>
              <a:ext uri="{FF2B5EF4-FFF2-40B4-BE49-F238E27FC236}">
                <a16:creationId xmlns:a16="http://schemas.microsoft.com/office/drawing/2014/main" id="{D2E03A02-62B3-C798-82E8-198885437852}"/>
              </a:ext>
            </a:extLst>
          </p:cNvPr>
          <p:cNvPicPr>
            <a:picLocks noChangeAspect="1"/>
          </p:cNvPicPr>
          <p:nvPr/>
        </p:nvPicPr>
        <p:blipFill>
          <a:blip r:embed="rId3"/>
          <a:stretch>
            <a:fillRect/>
          </a:stretch>
        </p:blipFill>
        <p:spPr>
          <a:xfrm>
            <a:off x="3946520" y="716748"/>
            <a:ext cx="4016869" cy="2677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459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Schimmels</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4955722" cy="3231654"/>
          </a:xfrm>
          <a:prstGeom prst="rect">
            <a:avLst/>
          </a:prstGeom>
          <a:noFill/>
        </p:spPr>
        <p:txBody>
          <a:bodyPr wrap="square">
            <a:spAutoFit/>
          </a:bodyPr>
          <a:lstStyle/>
          <a:p>
            <a:pPr algn="l"/>
            <a:r>
              <a:rPr lang="nl-NL" sz="1200" b="0" i="0" dirty="0">
                <a:solidFill>
                  <a:srgbClr val="333333"/>
                </a:solidFill>
                <a:effectLst/>
                <a:latin typeface="Helvetica Neue"/>
              </a:rPr>
              <a:t>Een schimmel bestaat uit een netwerk van verschillende draden. Door de draadvorming groeit de schimmel door het gehele product door. De draden kunnen wij niet zien, de ‘vrucht’ echter wel. Denk bijvoorbeeld aan paddenstoelen welke ook een schimmel zijn.</a:t>
            </a:r>
            <a:br>
              <a:rPr lang="nl-NL" sz="1200" b="0" i="0" dirty="0">
                <a:solidFill>
                  <a:srgbClr val="333333"/>
                </a:solidFill>
                <a:effectLst/>
                <a:latin typeface="Helvetica Neue"/>
              </a:rPr>
            </a:br>
            <a:endParaRPr lang="nl-NL" sz="1200" b="0" i="0" dirty="0">
              <a:solidFill>
                <a:srgbClr val="333333"/>
              </a:solidFill>
              <a:effectLst/>
              <a:latin typeface="Helvetica Neue"/>
            </a:endParaRPr>
          </a:p>
          <a:p>
            <a:pPr algn="l"/>
            <a:r>
              <a:rPr lang="nl-NL" sz="1200" b="0" i="0" dirty="0">
                <a:solidFill>
                  <a:srgbClr val="333333"/>
                </a:solidFill>
                <a:effectLst/>
                <a:latin typeface="Helvetica Neue"/>
              </a:rPr>
              <a:t>Wanneer de schimmel zichtbaar is, betekent dit dat meestal het gehele product vol zit met schimmeldraden en niet meer te eten is. Een stuk kaas afsnijden waar de schimmel zichtbaar is heeft dus ook geen enkele zin. Ook de rest van de kaas zal al schimmel bevatten!</a:t>
            </a:r>
            <a:br>
              <a:rPr lang="nl-NL" sz="1200" b="0" i="0" dirty="0">
                <a:solidFill>
                  <a:srgbClr val="333333"/>
                </a:solidFill>
                <a:effectLst/>
                <a:latin typeface="Helvetica Neue"/>
              </a:rPr>
            </a:br>
            <a:endParaRPr lang="nl-NL" sz="1200" b="0" i="0" dirty="0">
              <a:solidFill>
                <a:srgbClr val="333333"/>
              </a:solidFill>
              <a:effectLst/>
              <a:latin typeface="Helvetica Neue"/>
            </a:endParaRPr>
          </a:p>
          <a:p>
            <a:pPr algn="l"/>
            <a:r>
              <a:rPr lang="nl-NL" sz="1200" b="0" i="0" dirty="0">
                <a:solidFill>
                  <a:srgbClr val="333333"/>
                </a:solidFill>
                <a:effectLst/>
                <a:latin typeface="Helvetica Neue"/>
              </a:rPr>
              <a:t>Schimmels kunnen net als bacteriën zowel een schadelijke als nuttige functie hebben. Denk bijvoorbeeld aan penicilline dat door schimmels gemaakt wordt of aan de ‘blauwe schimmel kaas’. Maar schimmels kunnen ook erg schadelijk zijn. Ze hebben de mogelijkheid om gifstoffen te produceren die kanker kunnen veroorzaken. Net als bij bacteriën geldt hier dus ook dat je geen schimmels in je eindproduct wil hebben!</a:t>
            </a:r>
          </a:p>
        </p:txBody>
      </p:sp>
      <p:pic>
        <p:nvPicPr>
          <p:cNvPr id="4" name="Afbeelding 3" descr="Afbeelding met voedsel&#10;&#10;Automatisch gegenereerde beschrijving">
            <a:extLst>
              <a:ext uri="{FF2B5EF4-FFF2-40B4-BE49-F238E27FC236}">
                <a16:creationId xmlns:a16="http://schemas.microsoft.com/office/drawing/2014/main" id="{E1026CE9-9C30-D149-8CDE-90E835B9DC3B}"/>
              </a:ext>
            </a:extLst>
          </p:cNvPr>
          <p:cNvPicPr>
            <a:picLocks noChangeAspect="1"/>
          </p:cNvPicPr>
          <p:nvPr/>
        </p:nvPicPr>
        <p:blipFill>
          <a:blip r:embed="rId2"/>
          <a:stretch>
            <a:fillRect/>
          </a:stretch>
        </p:blipFill>
        <p:spPr>
          <a:xfrm>
            <a:off x="5540404" y="555275"/>
            <a:ext cx="2642897" cy="3964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563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Beheersmaatregelen</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7968447" cy="1600438"/>
          </a:xfrm>
          <a:prstGeom prst="rect">
            <a:avLst/>
          </a:prstGeom>
          <a:noFill/>
        </p:spPr>
        <p:txBody>
          <a:bodyPr wrap="square">
            <a:spAutoFit/>
          </a:bodyPr>
          <a:lstStyle/>
          <a:p>
            <a:pPr algn="l"/>
            <a:r>
              <a:rPr lang="nl-NL" sz="1200" b="0" i="0" dirty="0">
                <a:solidFill>
                  <a:srgbClr val="333333"/>
                </a:solidFill>
                <a:effectLst/>
                <a:latin typeface="Helvetica Neue"/>
              </a:rPr>
              <a:t>Net als bij bacteriën geldt hier dus ook dat je geen schimmels in je eindproduct wil hebben! Met deze informatie heb je, je een beeld kunnen vormen van de verschillende micro-organismen. In alle gevallen geldt dat ze niet in de producten moeten zitten omdat je er dan ziek van kunt worden. Om te voorkomen dat er micro-organismen in de producten komen zijn verschillende maatregelen genomen. De meeste hiervan zijn bij iedereen bekend. Denk aan:</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handen wassen</a:t>
            </a:r>
          </a:p>
          <a:p>
            <a:pPr marL="285750" indent="-285750" algn="l">
              <a:buFont typeface="Arial" panose="020B0604020202020204" pitchFamily="34" charset="0"/>
              <a:buChar char="•"/>
            </a:pPr>
            <a:r>
              <a:rPr lang="nl-NL" sz="1200" b="0" i="0" dirty="0">
                <a:solidFill>
                  <a:srgbClr val="333333"/>
                </a:solidFill>
                <a:effectLst/>
                <a:latin typeface="Helvetica Neue"/>
              </a:rPr>
              <a:t>schoonmaken en desinfecteren</a:t>
            </a:r>
          </a:p>
          <a:p>
            <a:pPr marL="285750" indent="-285750" algn="l">
              <a:buFont typeface="Arial" panose="020B0604020202020204" pitchFamily="34" charset="0"/>
              <a:buChar char="•"/>
            </a:pPr>
            <a:r>
              <a:rPr lang="nl-NL" sz="1200" b="0" i="0" dirty="0">
                <a:solidFill>
                  <a:srgbClr val="333333"/>
                </a:solidFill>
                <a:effectLst/>
                <a:latin typeface="Helvetica Neue"/>
              </a:rPr>
              <a:t>dragen schone werkkleding etc.</a:t>
            </a:r>
          </a:p>
        </p:txBody>
      </p:sp>
    </p:spTree>
    <p:extLst>
      <p:ext uri="{BB962C8B-B14F-4D97-AF65-F5344CB8AC3E}">
        <p14:creationId xmlns:p14="http://schemas.microsoft.com/office/powerpoint/2010/main" val="2614286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Beheersmaatregelen</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7968447" cy="1600438"/>
          </a:xfrm>
          <a:prstGeom prst="rect">
            <a:avLst/>
          </a:prstGeom>
          <a:noFill/>
        </p:spPr>
        <p:txBody>
          <a:bodyPr wrap="square">
            <a:spAutoFit/>
          </a:bodyPr>
          <a:lstStyle/>
          <a:p>
            <a:pPr algn="l"/>
            <a:r>
              <a:rPr lang="nl-NL" sz="1200" b="0" i="0" dirty="0">
                <a:solidFill>
                  <a:srgbClr val="333333"/>
                </a:solidFill>
                <a:effectLst/>
                <a:latin typeface="Helvetica Neue"/>
              </a:rPr>
              <a:t>Net als bij bacteriën geldt hier dus ook dat je geen schimmels in je eindproduct wil hebben! Met deze informatie heb je, je een beeld kunnen vormen van de verschillende micro-organismen. In alle gevallen geldt dat ze niet in de producten moeten zitten omdat je er dan ziek van kunt worden. Om te voorkomen dat er micro-organismen in de producten komen zijn verschillende maatregelen genomen. De meeste hiervan zijn bij iedereen bekend. Denk aan:</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handen wassen</a:t>
            </a:r>
          </a:p>
          <a:p>
            <a:pPr marL="285750" indent="-285750" algn="l">
              <a:buFont typeface="Arial" panose="020B0604020202020204" pitchFamily="34" charset="0"/>
              <a:buChar char="•"/>
            </a:pPr>
            <a:r>
              <a:rPr lang="nl-NL" sz="1200" b="0" i="0" dirty="0">
                <a:solidFill>
                  <a:srgbClr val="333333"/>
                </a:solidFill>
                <a:effectLst/>
                <a:latin typeface="Helvetica Neue"/>
              </a:rPr>
              <a:t>schoonmaken en desinfecteren</a:t>
            </a:r>
          </a:p>
          <a:p>
            <a:pPr marL="285750" indent="-285750" algn="l">
              <a:buFont typeface="Arial" panose="020B0604020202020204" pitchFamily="34" charset="0"/>
              <a:buChar char="•"/>
            </a:pPr>
            <a:r>
              <a:rPr lang="nl-NL" sz="1200" b="0" i="0" dirty="0">
                <a:solidFill>
                  <a:srgbClr val="333333"/>
                </a:solidFill>
                <a:effectLst/>
                <a:latin typeface="Helvetica Neue"/>
              </a:rPr>
              <a:t>dragen schone werkkleding etc.</a:t>
            </a:r>
          </a:p>
        </p:txBody>
      </p:sp>
    </p:spTree>
    <p:extLst>
      <p:ext uri="{BB962C8B-B14F-4D97-AF65-F5344CB8AC3E}">
        <p14:creationId xmlns:p14="http://schemas.microsoft.com/office/powerpoint/2010/main" val="3593801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198181" y="2179454"/>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t>Chemische besmetting</a:t>
            </a:r>
            <a:endParaRPr sz="4800" b="1" dirty="0"/>
          </a:p>
        </p:txBody>
      </p:sp>
    </p:spTree>
    <p:extLst>
      <p:ext uri="{BB962C8B-B14F-4D97-AF65-F5344CB8AC3E}">
        <p14:creationId xmlns:p14="http://schemas.microsoft.com/office/powerpoint/2010/main" val="3831633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244250" y="778900"/>
            <a:ext cx="4883100" cy="662700"/>
          </a:xfrm>
        </p:spPr>
        <p:txBody>
          <a:bodyPr spcFirstLastPara="1" wrap="square" lIns="91425" tIns="91425" rIns="91425" bIns="91425" anchor="t" anchorCtr="0">
            <a:normAutofit/>
          </a:bodyPr>
          <a:lstStyle/>
          <a:p>
            <a:r>
              <a:rPr lang="nl-NL" b="0" i="0" u="none" strike="noStrike" cap="none">
                <a:effectLst/>
                <a:latin typeface="Arial"/>
                <a:ea typeface="Arial"/>
                <a:cs typeface="Arial"/>
                <a:sym typeface="Arial"/>
              </a:rPr>
              <a:t>Chemische Besmetting</a:t>
            </a:r>
            <a:endParaRPr lang="en-GB" b="0" i="0" u="none" strike="noStrike" cap="none">
              <a:latin typeface="Arial"/>
              <a:ea typeface="Arial"/>
              <a:cs typeface="Arial"/>
              <a:sym typeface="Arial"/>
            </a:endParaRPr>
          </a:p>
        </p:txBody>
      </p:sp>
      <p:sp>
        <p:nvSpPr>
          <p:cNvPr id="7" name="Tekstvak 6">
            <a:extLst>
              <a:ext uri="{FF2B5EF4-FFF2-40B4-BE49-F238E27FC236}">
                <a16:creationId xmlns:a16="http://schemas.microsoft.com/office/drawing/2014/main" id="{ED225586-8D32-12C6-8C5F-A7B69BC65FDB}"/>
              </a:ext>
            </a:extLst>
          </p:cNvPr>
          <p:cNvSpPr txBox="1"/>
          <p:nvPr/>
        </p:nvSpPr>
        <p:spPr>
          <a:xfrm>
            <a:off x="1224036" y="1582875"/>
            <a:ext cx="4677034" cy="3328500"/>
          </a:xfrm>
          <a:prstGeom prst="rect">
            <a:avLst/>
          </a:prstGeom>
          <a:noFill/>
          <a:ln>
            <a:noFill/>
          </a:ln>
        </p:spPr>
        <p:txBody>
          <a:bodyPr spcFirstLastPara="1" wrap="square" lIns="91425" tIns="91425" rIns="91425" bIns="91425" anchor="t" anchorCtr="0">
            <a:normAutofit/>
          </a:bodyPr>
          <a:lstStyle/>
          <a:p>
            <a:pPr marL="114300" algn="just">
              <a:lnSpc>
                <a:spcPct val="105000"/>
              </a:lnSpc>
              <a:spcAft>
                <a:spcPts val="600"/>
              </a:spcAft>
              <a:buClr>
                <a:schemeClr val="dk2"/>
              </a:buClr>
              <a:buSzPts val="1800"/>
            </a:pPr>
            <a:r>
              <a:rPr lang="nl-NL" b="0" i="0" u="none" strike="noStrike" cap="none" dirty="0">
                <a:solidFill>
                  <a:schemeClr val="dk2"/>
                </a:solidFill>
                <a:effectLst/>
                <a:latin typeface="Arial"/>
                <a:ea typeface="Arial"/>
                <a:cs typeface="Arial"/>
                <a:sym typeface="Arial"/>
              </a:rPr>
              <a:t>Naast dat je te maken kunt hebben met een microbiologische besmetting, waarvan je ziek kunt worden kunnen er kwalijke chemische stoffen in het product komen. Enkele voorbeelden van chemische stoffen die wij binnen ons bedrijf gebruiken zijn:</a:t>
            </a:r>
          </a:p>
          <a:p>
            <a:pPr marL="457200" indent="-342900">
              <a:lnSpc>
                <a:spcPct val="105000"/>
              </a:lnSpc>
              <a:spcAft>
                <a:spcPts val="600"/>
              </a:spcAft>
              <a:buClr>
                <a:schemeClr val="dk2"/>
              </a:buClr>
              <a:buSzPts val="1800"/>
              <a:buFont typeface="Arial"/>
              <a:buChar char="●"/>
            </a:pPr>
            <a:endParaRPr lang="nl-NL" b="0" i="0" u="none" strike="noStrike" cap="none" dirty="0">
              <a:solidFill>
                <a:schemeClr val="dk2"/>
              </a:solidFill>
              <a:effectLst/>
              <a:latin typeface="Arial"/>
              <a:ea typeface="Arial"/>
              <a:cs typeface="Arial"/>
              <a:sym typeface="Arial"/>
            </a:endParaRPr>
          </a:p>
          <a:p>
            <a:pPr marL="457200" indent="-342900">
              <a:lnSpc>
                <a:spcPct val="105000"/>
              </a:lnSpc>
              <a:spcAft>
                <a:spcPts val="600"/>
              </a:spcAft>
              <a:buClr>
                <a:schemeClr val="dk2"/>
              </a:buClr>
              <a:buSzPts val="1800"/>
              <a:buFont typeface="Arial"/>
              <a:buChar char="●"/>
            </a:pPr>
            <a:r>
              <a:rPr lang="nl-NL" b="0" i="0" u="none" strike="noStrike" cap="none" dirty="0">
                <a:solidFill>
                  <a:schemeClr val="dk2"/>
                </a:solidFill>
                <a:effectLst/>
                <a:latin typeface="Arial"/>
                <a:ea typeface="Arial"/>
                <a:cs typeface="Arial"/>
                <a:sym typeface="Arial"/>
              </a:rPr>
              <a:t>Schoonmaakmiddel</a:t>
            </a:r>
          </a:p>
          <a:p>
            <a:pPr marL="457200" indent="-342900">
              <a:lnSpc>
                <a:spcPct val="105000"/>
              </a:lnSpc>
              <a:spcAft>
                <a:spcPts val="600"/>
              </a:spcAft>
              <a:buClr>
                <a:schemeClr val="dk2"/>
              </a:buClr>
              <a:buSzPts val="1800"/>
              <a:buFont typeface="Arial"/>
              <a:buChar char="●"/>
            </a:pPr>
            <a:r>
              <a:rPr lang="nl-NL" b="0" i="0" u="none" strike="noStrike" cap="none" dirty="0">
                <a:solidFill>
                  <a:schemeClr val="dk2"/>
                </a:solidFill>
                <a:effectLst/>
                <a:latin typeface="Arial"/>
                <a:ea typeface="Arial"/>
                <a:cs typeface="Arial"/>
                <a:sym typeface="Arial"/>
              </a:rPr>
              <a:t>Desinfectiemiddel</a:t>
            </a:r>
          </a:p>
          <a:p>
            <a:pPr marL="457200" indent="-342900">
              <a:lnSpc>
                <a:spcPct val="105000"/>
              </a:lnSpc>
              <a:spcAft>
                <a:spcPts val="600"/>
              </a:spcAft>
              <a:buClr>
                <a:schemeClr val="dk2"/>
              </a:buClr>
              <a:buSzPts val="1800"/>
              <a:buFont typeface="Arial"/>
              <a:buChar char="●"/>
            </a:pPr>
            <a:r>
              <a:rPr lang="nl-NL" b="0" i="0" u="none" strike="noStrike" cap="none" dirty="0">
                <a:solidFill>
                  <a:schemeClr val="dk2"/>
                </a:solidFill>
                <a:latin typeface="Arial"/>
                <a:ea typeface="Arial"/>
                <a:cs typeface="Arial"/>
                <a:sym typeface="Arial"/>
              </a:rPr>
              <a:t>C</a:t>
            </a:r>
            <a:r>
              <a:rPr lang="nl-NL" b="0" i="0" u="none" strike="noStrike" cap="none" dirty="0">
                <a:solidFill>
                  <a:schemeClr val="dk2"/>
                </a:solidFill>
                <a:effectLst/>
                <a:latin typeface="Arial"/>
                <a:ea typeface="Arial"/>
                <a:cs typeface="Arial"/>
                <a:sym typeface="Arial"/>
              </a:rPr>
              <a:t>hloor</a:t>
            </a:r>
          </a:p>
          <a:p>
            <a:pPr marL="457200" indent="-342900">
              <a:lnSpc>
                <a:spcPct val="105000"/>
              </a:lnSpc>
              <a:spcAft>
                <a:spcPts val="600"/>
              </a:spcAft>
              <a:buClr>
                <a:schemeClr val="dk2"/>
              </a:buClr>
              <a:buSzPts val="1800"/>
              <a:buFont typeface="Arial"/>
              <a:buChar char="●"/>
            </a:pPr>
            <a:r>
              <a:rPr lang="nl-NL" b="0" i="0" u="none" strike="noStrike" cap="none" dirty="0">
                <a:solidFill>
                  <a:schemeClr val="dk2"/>
                </a:solidFill>
                <a:effectLst/>
                <a:latin typeface="Arial"/>
                <a:ea typeface="Arial"/>
                <a:cs typeface="Arial"/>
                <a:sym typeface="Arial"/>
              </a:rPr>
              <a:t>Smeerolie voor machines etc.</a:t>
            </a:r>
          </a:p>
        </p:txBody>
      </p:sp>
    </p:spTree>
    <p:extLst>
      <p:ext uri="{BB962C8B-B14F-4D97-AF65-F5344CB8AC3E}">
        <p14:creationId xmlns:p14="http://schemas.microsoft.com/office/powerpoint/2010/main" val="1436923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244250" y="778900"/>
            <a:ext cx="4883100" cy="662700"/>
          </a:xfrm>
        </p:spPr>
        <p:txBody>
          <a:bodyPr spcFirstLastPara="1" wrap="square" lIns="91425" tIns="91425" rIns="91425" bIns="91425" anchor="t" anchorCtr="0">
            <a:normAutofit/>
          </a:bodyPr>
          <a:lstStyle/>
          <a:p>
            <a:r>
              <a:rPr lang="nl-NL" b="0" i="0" u="none" strike="noStrike" cap="none">
                <a:effectLst/>
                <a:latin typeface="Arial"/>
                <a:ea typeface="Arial"/>
                <a:cs typeface="Arial"/>
                <a:sym typeface="Arial"/>
              </a:rPr>
              <a:t>Chemische Besmetting</a:t>
            </a:r>
            <a:endParaRPr lang="en-GB" b="0" i="0" u="none" strike="noStrike" cap="none">
              <a:latin typeface="Arial"/>
              <a:ea typeface="Arial"/>
              <a:cs typeface="Arial"/>
              <a:sym typeface="Arial"/>
            </a:endParaRPr>
          </a:p>
        </p:txBody>
      </p:sp>
      <p:sp>
        <p:nvSpPr>
          <p:cNvPr id="7" name="Tekstvak 6">
            <a:extLst>
              <a:ext uri="{FF2B5EF4-FFF2-40B4-BE49-F238E27FC236}">
                <a16:creationId xmlns:a16="http://schemas.microsoft.com/office/drawing/2014/main" id="{ED225586-8D32-12C6-8C5F-A7B69BC65FDB}"/>
              </a:ext>
            </a:extLst>
          </p:cNvPr>
          <p:cNvSpPr txBox="1"/>
          <p:nvPr/>
        </p:nvSpPr>
        <p:spPr>
          <a:xfrm>
            <a:off x="1224036" y="1582875"/>
            <a:ext cx="4528178" cy="3328500"/>
          </a:xfrm>
          <a:prstGeom prst="rect">
            <a:avLst/>
          </a:prstGeom>
          <a:noFill/>
          <a:ln>
            <a:noFill/>
          </a:ln>
        </p:spPr>
        <p:txBody>
          <a:bodyPr spcFirstLastPara="1" wrap="square" lIns="91425" tIns="91425" rIns="91425" bIns="91425" anchor="t" anchorCtr="0">
            <a:normAutofit/>
          </a:bodyPr>
          <a:lstStyle/>
          <a:p>
            <a:pPr marL="114300" algn="just">
              <a:lnSpc>
                <a:spcPct val="105000"/>
              </a:lnSpc>
              <a:spcAft>
                <a:spcPts val="600"/>
              </a:spcAft>
              <a:buClr>
                <a:schemeClr val="dk2"/>
              </a:buClr>
              <a:buSzPts val="1800"/>
            </a:pPr>
            <a:r>
              <a:rPr lang="nl-NL" b="0" i="0" u="none" strike="noStrike" cap="none" dirty="0">
                <a:solidFill>
                  <a:schemeClr val="dk2"/>
                </a:solidFill>
                <a:effectLst/>
                <a:latin typeface="Arial"/>
                <a:ea typeface="Arial"/>
                <a:cs typeface="Arial"/>
                <a:sym typeface="Arial"/>
              </a:rPr>
              <a:t>Chemische stoffen kunnen er voor zorgen dat je ziek wordt en in het ergste geval overlijdt. Het is dus van groot belang hier goed op te letten.</a:t>
            </a:r>
          </a:p>
          <a:p>
            <a:pPr marL="457200" indent="-342900">
              <a:lnSpc>
                <a:spcPct val="105000"/>
              </a:lnSpc>
              <a:spcAft>
                <a:spcPts val="600"/>
              </a:spcAft>
              <a:buClr>
                <a:schemeClr val="dk2"/>
              </a:buClr>
              <a:buSzPts val="1800"/>
              <a:buFont typeface="Arial"/>
              <a:buChar char="●"/>
            </a:pPr>
            <a:endParaRPr lang="nl-NL" b="0" i="0" u="none" strike="noStrike" cap="none" dirty="0">
              <a:solidFill>
                <a:schemeClr val="dk2"/>
              </a:solidFill>
              <a:effectLst/>
              <a:latin typeface="Arial"/>
              <a:ea typeface="Arial"/>
              <a:cs typeface="Arial"/>
              <a:sym typeface="Arial"/>
            </a:endParaRPr>
          </a:p>
          <a:p>
            <a:pPr marL="457200" indent="-342900">
              <a:lnSpc>
                <a:spcPct val="105000"/>
              </a:lnSpc>
              <a:spcAft>
                <a:spcPts val="600"/>
              </a:spcAft>
              <a:buClr>
                <a:schemeClr val="dk2"/>
              </a:buClr>
              <a:buSzPts val="1800"/>
              <a:buFont typeface="Arial"/>
              <a:buChar char="●"/>
            </a:pPr>
            <a:r>
              <a:rPr lang="nl-NL" b="0" i="0" u="none" strike="noStrike" cap="none" dirty="0">
                <a:solidFill>
                  <a:schemeClr val="dk2"/>
                </a:solidFill>
                <a:effectLst/>
                <a:latin typeface="Arial"/>
                <a:ea typeface="Arial"/>
                <a:cs typeface="Arial"/>
                <a:sym typeface="Arial"/>
              </a:rPr>
              <a:t>zorg voor een juiste schoonmaak en desinfectie, maar spoel ook goed met water na</a:t>
            </a:r>
          </a:p>
          <a:p>
            <a:pPr marL="457200" indent="-342900">
              <a:lnSpc>
                <a:spcPct val="105000"/>
              </a:lnSpc>
              <a:spcAft>
                <a:spcPts val="600"/>
              </a:spcAft>
              <a:buClr>
                <a:schemeClr val="dk2"/>
              </a:buClr>
              <a:buSzPts val="1800"/>
              <a:buFont typeface="Arial"/>
              <a:buChar char="●"/>
            </a:pPr>
            <a:r>
              <a:rPr lang="nl-NL" b="0" i="0" u="none" strike="noStrike" cap="none" dirty="0">
                <a:solidFill>
                  <a:schemeClr val="dk2"/>
                </a:solidFill>
                <a:effectLst/>
                <a:latin typeface="Arial"/>
                <a:ea typeface="Arial"/>
                <a:cs typeface="Arial"/>
                <a:sym typeface="Arial"/>
              </a:rPr>
              <a:t>pas op waar je smeermiddelen opsmeert</a:t>
            </a:r>
          </a:p>
          <a:p>
            <a:pPr marL="457200" indent="-342900">
              <a:lnSpc>
                <a:spcPct val="105000"/>
              </a:lnSpc>
              <a:spcAft>
                <a:spcPts val="600"/>
              </a:spcAft>
              <a:buClr>
                <a:schemeClr val="dk2"/>
              </a:buClr>
              <a:buSzPts val="1800"/>
              <a:buFont typeface="Arial"/>
              <a:buChar char="●"/>
            </a:pPr>
            <a:r>
              <a:rPr lang="nl-NL" b="0" i="0" u="none" strike="noStrike" cap="none" dirty="0">
                <a:solidFill>
                  <a:schemeClr val="dk2"/>
                </a:solidFill>
                <a:effectLst/>
                <a:latin typeface="Arial"/>
                <a:ea typeface="Arial"/>
                <a:cs typeface="Arial"/>
                <a:sym typeface="Arial"/>
              </a:rPr>
              <a:t>let op met het gebruik van chloor etc.</a:t>
            </a:r>
          </a:p>
          <a:p>
            <a:pPr marL="457200" indent="-342900">
              <a:lnSpc>
                <a:spcPct val="105000"/>
              </a:lnSpc>
              <a:spcAft>
                <a:spcPts val="600"/>
              </a:spcAft>
              <a:buClr>
                <a:schemeClr val="dk2"/>
              </a:buClr>
              <a:buSzPts val="1800"/>
              <a:buFont typeface="Arial"/>
              <a:buChar char="●"/>
            </a:pPr>
            <a:r>
              <a:rPr lang="nl-NL" b="0" i="0" u="none" strike="noStrike" cap="none" dirty="0">
                <a:solidFill>
                  <a:schemeClr val="dk2"/>
                </a:solidFill>
                <a:effectLst/>
                <a:latin typeface="Arial"/>
                <a:ea typeface="Arial"/>
                <a:cs typeface="Arial"/>
                <a:sym typeface="Arial"/>
              </a:rPr>
              <a:t>Wees alert op wat je doet en hoe je het doet.</a:t>
            </a:r>
          </a:p>
        </p:txBody>
      </p:sp>
      <p:pic>
        <p:nvPicPr>
          <p:cNvPr id="4" name="Afbeelding 3" descr="Afbeelding met persoon, binnen, vloer&#10;&#10;Automatisch gegenereerde beschrijving">
            <a:extLst>
              <a:ext uri="{FF2B5EF4-FFF2-40B4-BE49-F238E27FC236}">
                <a16:creationId xmlns:a16="http://schemas.microsoft.com/office/drawing/2014/main" id="{EF233BAD-AEC2-39E7-B376-70618F12EC9D}"/>
              </a:ext>
            </a:extLst>
          </p:cNvPr>
          <p:cNvPicPr>
            <a:picLocks noChangeAspect="1"/>
          </p:cNvPicPr>
          <p:nvPr/>
        </p:nvPicPr>
        <p:blipFill rotWithShape="1">
          <a:blip r:embed="rId2"/>
          <a:srcRect l="32319" r="25548"/>
          <a:stretch/>
        </p:blipFill>
        <p:spPr>
          <a:xfrm>
            <a:off x="6206425" y="-73436"/>
            <a:ext cx="3033268" cy="5315287"/>
          </a:xfrm>
          <a:prstGeom prst="rect">
            <a:avLst/>
          </a:prstGeom>
        </p:spPr>
      </p:pic>
    </p:spTree>
    <p:extLst>
      <p:ext uri="{BB962C8B-B14F-4D97-AF65-F5344CB8AC3E}">
        <p14:creationId xmlns:p14="http://schemas.microsoft.com/office/powerpoint/2010/main" val="249968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51345" y="2179042"/>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t>Fysische besmetting</a:t>
            </a:r>
            <a:endParaRPr sz="4800" b="1" dirty="0"/>
          </a:p>
        </p:txBody>
      </p:sp>
    </p:spTree>
    <p:extLst>
      <p:ext uri="{BB962C8B-B14F-4D97-AF65-F5344CB8AC3E}">
        <p14:creationId xmlns:p14="http://schemas.microsoft.com/office/powerpoint/2010/main" val="762780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1242957" y="778900"/>
            <a:ext cx="4573200" cy="66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Inhoudsopgave</a:t>
            </a:r>
            <a:endParaRPr dirty="0"/>
          </a:p>
        </p:txBody>
      </p:sp>
      <p:sp>
        <p:nvSpPr>
          <p:cNvPr id="229" name="Google Shape;229;p29"/>
          <p:cNvSpPr txBox="1">
            <a:spLocks noGrp="1"/>
          </p:cNvSpPr>
          <p:nvPr>
            <p:ph type="body" idx="1"/>
          </p:nvPr>
        </p:nvSpPr>
        <p:spPr>
          <a:xfrm>
            <a:off x="1242957" y="1312530"/>
            <a:ext cx="4573200" cy="3328500"/>
          </a:xfrm>
          <a:prstGeom prst="rect">
            <a:avLst/>
          </a:prstGeom>
        </p:spPr>
        <p:txBody>
          <a:bodyPr spcFirstLastPara="1" wrap="square" lIns="91425" tIns="91425" rIns="91425" bIns="91425" anchor="t" anchorCtr="0">
            <a:normAutofit/>
          </a:bodyPr>
          <a:lstStyle/>
          <a:p>
            <a:pPr marL="228600" lvl="0" indent="-228600" algn="l" rtl="0">
              <a:spcBef>
                <a:spcPts val="400"/>
              </a:spcBef>
              <a:spcAft>
                <a:spcPts val="0"/>
              </a:spcAft>
              <a:buClr>
                <a:schemeClr val="dk1"/>
              </a:buClr>
              <a:buSzPts val="1100"/>
              <a:buFont typeface="+mj-lt"/>
              <a:buAutoNum type="arabicPeriod"/>
            </a:pPr>
            <a:r>
              <a:rPr lang="nl-NL" sz="1100" dirty="0">
                <a:solidFill>
                  <a:schemeClr val="dk1"/>
                </a:solidFill>
                <a:latin typeface="Verdana"/>
                <a:ea typeface="Verdana"/>
                <a:cs typeface="Verdana"/>
                <a:sym typeface="Verdana"/>
              </a:rPr>
              <a:t>Voedselveiligheid</a:t>
            </a:r>
          </a:p>
          <a:p>
            <a:pPr marL="228600" lvl="0" indent="-228600" algn="l" rtl="0">
              <a:spcBef>
                <a:spcPts val="400"/>
              </a:spcBef>
              <a:spcAft>
                <a:spcPts val="0"/>
              </a:spcAft>
              <a:buClr>
                <a:schemeClr val="dk1"/>
              </a:buClr>
              <a:buSzPts val="1100"/>
              <a:buFont typeface="+mj-lt"/>
              <a:buAutoNum type="arabicPeriod"/>
            </a:pPr>
            <a:r>
              <a:rPr lang="en" sz="1100" dirty="0">
                <a:solidFill>
                  <a:schemeClr val="dk1"/>
                </a:solidFill>
                <a:latin typeface="Verdana"/>
                <a:ea typeface="Verdana"/>
                <a:cs typeface="Verdana"/>
                <a:sym typeface="Verdana"/>
              </a:rPr>
              <a:t>Gevaren</a:t>
            </a:r>
          </a:p>
          <a:p>
            <a:pPr marL="685800" lvl="1" indent="-228600">
              <a:spcBef>
                <a:spcPts val="400"/>
              </a:spcBef>
              <a:buClr>
                <a:schemeClr val="dk1"/>
              </a:buClr>
              <a:buSzPts val="1100"/>
            </a:pPr>
            <a:r>
              <a:rPr lang="nl-NL" sz="1000" dirty="0" err="1">
                <a:solidFill>
                  <a:schemeClr val="dk1"/>
                </a:solidFill>
                <a:latin typeface="Verdana"/>
                <a:ea typeface="Verdana"/>
                <a:cs typeface="Verdana"/>
                <a:sym typeface="Verdana"/>
              </a:rPr>
              <a:t>Microorganismen</a:t>
            </a:r>
            <a:endParaRPr lang="nl-NL" sz="1000" dirty="0">
              <a:solidFill>
                <a:schemeClr val="dk1"/>
              </a:solidFill>
              <a:latin typeface="Verdana"/>
              <a:ea typeface="Verdana"/>
              <a:cs typeface="Verdana"/>
              <a:sym typeface="Verdana"/>
            </a:endParaRPr>
          </a:p>
          <a:p>
            <a:pPr marL="685800" lvl="1" indent="-228600">
              <a:spcBef>
                <a:spcPts val="400"/>
              </a:spcBef>
              <a:buClr>
                <a:schemeClr val="dk1"/>
              </a:buClr>
              <a:buSzPts val="1100"/>
            </a:pPr>
            <a:r>
              <a:rPr lang="nl-NL" sz="1000" dirty="0">
                <a:solidFill>
                  <a:schemeClr val="dk1"/>
                </a:solidFill>
                <a:latin typeface="Verdana"/>
                <a:ea typeface="Verdana"/>
                <a:cs typeface="Verdana"/>
                <a:sym typeface="Verdana"/>
              </a:rPr>
              <a:t>Chemische gevaren</a:t>
            </a:r>
          </a:p>
          <a:p>
            <a:pPr marL="685800" lvl="1" indent="-228600">
              <a:spcBef>
                <a:spcPts val="400"/>
              </a:spcBef>
              <a:buClr>
                <a:schemeClr val="dk1"/>
              </a:buClr>
              <a:buSzPts val="1100"/>
            </a:pPr>
            <a:r>
              <a:rPr lang="nl-NL" sz="1000" dirty="0">
                <a:solidFill>
                  <a:schemeClr val="dk1"/>
                </a:solidFill>
                <a:latin typeface="Verdana"/>
                <a:ea typeface="Verdana"/>
                <a:cs typeface="Verdana"/>
                <a:sym typeface="Verdana"/>
              </a:rPr>
              <a:t>Fysische gevaren</a:t>
            </a:r>
          </a:p>
          <a:p>
            <a:pPr marL="228600" indent="-228600">
              <a:spcBef>
                <a:spcPts val="400"/>
              </a:spcBef>
              <a:buClr>
                <a:schemeClr val="dk1"/>
              </a:buClr>
              <a:buSzPts val="1100"/>
              <a:buAutoNum type="arabicPeriod" startAt="3"/>
            </a:pPr>
            <a:r>
              <a:rPr lang="en" sz="1100" dirty="0">
                <a:solidFill>
                  <a:schemeClr val="dk1"/>
                </a:solidFill>
                <a:latin typeface="Verdana"/>
                <a:ea typeface="Verdana"/>
                <a:cs typeface="Verdana"/>
                <a:sym typeface="Verdana"/>
              </a:rPr>
              <a:t>HACCP en Controles</a:t>
            </a:r>
          </a:p>
          <a:p>
            <a:pPr marL="228600" indent="-228600">
              <a:spcBef>
                <a:spcPts val="400"/>
              </a:spcBef>
              <a:buClr>
                <a:schemeClr val="dk1"/>
              </a:buClr>
              <a:buSzPts val="1100"/>
              <a:buAutoNum type="arabicPeriod" startAt="3"/>
            </a:pPr>
            <a:r>
              <a:rPr lang="nl-NL" sz="1100" dirty="0">
                <a:solidFill>
                  <a:schemeClr val="dk1"/>
                </a:solidFill>
                <a:latin typeface="Verdana"/>
                <a:ea typeface="Verdana"/>
                <a:cs typeface="Verdana"/>
                <a:sym typeface="Verdana"/>
              </a:rPr>
              <a:t>Hygiënevoorschriften</a:t>
            </a:r>
          </a:p>
          <a:p>
            <a:pPr marL="228600" indent="-228600">
              <a:spcBef>
                <a:spcPts val="400"/>
              </a:spcBef>
              <a:buClr>
                <a:schemeClr val="dk1"/>
              </a:buClr>
              <a:buSzPts val="1100"/>
              <a:buAutoNum type="arabicPeriod" startAt="3"/>
            </a:pPr>
            <a:r>
              <a:rPr lang="nl-NL" sz="1100" dirty="0">
                <a:solidFill>
                  <a:schemeClr val="dk1"/>
                </a:solidFill>
                <a:latin typeface="Verdana"/>
                <a:ea typeface="Verdana"/>
                <a:cs typeface="Verdana"/>
                <a:sym typeface="Verdana"/>
              </a:rPr>
              <a:t>Allergenen management</a:t>
            </a:r>
          </a:p>
          <a:p>
            <a:pPr marL="228600" indent="-228600">
              <a:spcBef>
                <a:spcPts val="400"/>
              </a:spcBef>
              <a:buClr>
                <a:schemeClr val="dk1"/>
              </a:buClr>
              <a:buSzPts val="1100"/>
              <a:buAutoNum type="arabicPeriod" startAt="3"/>
            </a:pPr>
            <a:r>
              <a:rPr lang="nl-NL" sz="1100" dirty="0">
                <a:solidFill>
                  <a:schemeClr val="dk1"/>
                </a:solidFill>
                <a:latin typeface="Verdana"/>
                <a:ea typeface="Verdana"/>
                <a:cs typeface="Verdana"/>
                <a:sym typeface="Verdana"/>
              </a:rPr>
              <a:t>Food </a:t>
            </a:r>
            <a:r>
              <a:rPr lang="nl-NL" sz="1100" dirty="0" err="1">
                <a:solidFill>
                  <a:schemeClr val="dk1"/>
                </a:solidFill>
                <a:latin typeface="Verdana"/>
                <a:ea typeface="Verdana"/>
                <a:cs typeface="Verdana"/>
                <a:sym typeface="Verdana"/>
              </a:rPr>
              <a:t>Defense</a:t>
            </a:r>
            <a:endParaRPr lang="nl-NL" sz="1100" dirty="0">
              <a:solidFill>
                <a:schemeClr val="dk1"/>
              </a:solidFill>
              <a:latin typeface="Verdana"/>
              <a:ea typeface="Verdana"/>
              <a:cs typeface="Verdana"/>
              <a:sym typeface="Verdana"/>
            </a:endParaRPr>
          </a:p>
          <a:p>
            <a:pPr marL="228600" indent="-228600">
              <a:spcBef>
                <a:spcPts val="400"/>
              </a:spcBef>
              <a:buClr>
                <a:schemeClr val="dk1"/>
              </a:buClr>
              <a:buSzPts val="1100"/>
              <a:buAutoNum type="arabicPeriod" startAt="3"/>
            </a:pPr>
            <a:r>
              <a:rPr lang="nl-NL" sz="1100" dirty="0">
                <a:solidFill>
                  <a:schemeClr val="dk1"/>
                </a:solidFill>
                <a:latin typeface="Verdana"/>
                <a:ea typeface="Verdana"/>
                <a:cs typeface="Verdana"/>
                <a:sym typeface="Verdana"/>
              </a:rPr>
              <a:t>Ongedierte bestrijding</a:t>
            </a:r>
          </a:p>
          <a:p>
            <a:pPr marL="228600" indent="-228600">
              <a:spcBef>
                <a:spcPts val="400"/>
              </a:spcBef>
              <a:buClr>
                <a:schemeClr val="dk1"/>
              </a:buClr>
              <a:buSzPts val="1100"/>
              <a:buAutoNum type="arabicPeriod" startAt="3"/>
            </a:pPr>
            <a:r>
              <a:rPr lang="nl-NL" sz="1100" dirty="0">
                <a:solidFill>
                  <a:schemeClr val="dk1"/>
                </a:solidFill>
                <a:latin typeface="Verdana"/>
                <a:ea typeface="Verdana"/>
                <a:cs typeface="Verdana"/>
                <a:sym typeface="Verdana"/>
              </a:rPr>
              <a:t>Reiniging en desinfectie </a:t>
            </a:r>
          </a:p>
          <a:p>
            <a:pPr marL="228600" indent="-228600">
              <a:spcBef>
                <a:spcPts val="400"/>
              </a:spcBef>
              <a:buClr>
                <a:schemeClr val="dk1"/>
              </a:buClr>
              <a:buSzPts val="1100"/>
              <a:buAutoNum type="arabicPeriod" startAt="3"/>
            </a:pPr>
            <a:r>
              <a:rPr lang="nl-NL" sz="1100" dirty="0">
                <a:solidFill>
                  <a:schemeClr val="dk1"/>
                </a:solidFill>
                <a:latin typeface="Verdana"/>
                <a:ea typeface="Verdana"/>
                <a:cs typeface="Verdana"/>
                <a:sym typeface="Verdana"/>
              </a:rPr>
              <a:t>Oefenvragen</a:t>
            </a:r>
          </a:p>
          <a:p>
            <a:pPr marL="228600" indent="-228600">
              <a:spcBef>
                <a:spcPts val="400"/>
              </a:spcBef>
              <a:buClr>
                <a:schemeClr val="dk1"/>
              </a:buClr>
              <a:buSzPts val="1100"/>
              <a:buAutoNum type="arabicPeriod" startAt="3"/>
            </a:pPr>
            <a:r>
              <a:rPr lang="en-US" sz="1100" dirty="0">
                <a:solidFill>
                  <a:schemeClr val="dk1"/>
                </a:solidFill>
                <a:latin typeface="Verdana"/>
                <a:ea typeface="Verdana"/>
                <a:cs typeface="Verdana"/>
                <a:sym typeface="Verdana"/>
              </a:rPr>
              <a:t>iMIS E-learning Food Safety </a:t>
            </a:r>
            <a:r>
              <a:rPr lang="en-US" sz="1100" dirty="0" err="1">
                <a:solidFill>
                  <a:schemeClr val="dk1"/>
                </a:solidFill>
                <a:latin typeface="Verdana"/>
                <a:ea typeface="Verdana"/>
                <a:cs typeface="Verdana"/>
                <a:sym typeface="Verdana"/>
              </a:rPr>
              <a:t>voor</a:t>
            </a:r>
            <a:r>
              <a:rPr lang="en-US" sz="1100" dirty="0">
                <a:solidFill>
                  <a:schemeClr val="dk1"/>
                </a:solidFill>
                <a:latin typeface="Verdana"/>
                <a:ea typeface="Verdana"/>
                <a:cs typeface="Verdana"/>
                <a:sym typeface="Verdana"/>
              </a:rPr>
              <a:t> </a:t>
            </a:r>
            <a:r>
              <a:rPr lang="en-US" sz="1100" dirty="0" err="1">
                <a:solidFill>
                  <a:schemeClr val="dk1"/>
                </a:solidFill>
                <a:latin typeface="Verdana"/>
                <a:ea typeface="Verdana"/>
                <a:cs typeface="Verdana"/>
                <a:sym typeface="Verdana"/>
              </a:rPr>
              <a:t>personeel</a:t>
            </a:r>
            <a:r>
              <a:rPr lang="en-US" sz="1100" dirty="0">
                <a:solidFill>
                  <a:schemeClr val="dk1"/>
                </a:solidFill>
                <a:latin typeface="Verdana"/>
                <a:ea typeface="Verdana"/>
                <a:cs typeface="Verdana"/>
                <a:sym typeface="Verdana"/>
              </a:rPr>
              <a:t> online</a:t>
            </a:r>
            <a:endParaRPr lang="nl-NL" sz="1100" dirty="0">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244250" y="778900"/>
            <a:ext cx="4883100" cy="662700"/>
          </a:xfrm>
        </p:spPr>
        <p:txBody>
          <a:bodyPr spcFirstLastPara="1" wrap="square" lIns="91425" tIns="91425" rIns="91425" bIns="91425" anchor="t" anchorCtr="0">
            <a:normAutofit/>
          </a:bodyPr>
          <a:lstStyle/>
          <a:p>
            <a:r>
              <a:rPr lang="nl-NL" b="0" i="0" u="none" strike="noStrike" cap="none" dirty="0">
                <a:effectLst/>
                <a:latin typeface="Arial"/>
                <a:ea typeface="Arial"/>
                <a:cs typeface="Arial"/>
                <a:sym typeface="Arial"/>
              </a:rPr>
              <a:t>Fysische Besmetting</a:t>
            </a:r>
            <a:endParaRPr lang="en-GB" b="0" i="0" u="none" strike="noStrike" cap="none" dirty="0">
              <a:latin typeface="Arial"/>
              <a:ea typeface="Arial"/>
              <a:cs typeface="Arial"/>
              <a:sym typeface="Arial"/>
            </a:endParaRPr>
          </a:p>
        </p:txBody>
      </p:sp>
      <p:sp>
        <p:nvSpPr>
          <p:cNvPr id="7" name="Tekstvak 6">
            <a:extLst>
              <a:ext uri="{FF2B5EF4-FFF2-40B4-BE49-F238E27FC236}">
                <a16:creationId xmlns:a16="http://schemas.microsoft.com/office/drawing/2014/main" id="{ED225586-8D32-12C6-8C5F-A7B69BC65FDB}"/>
              </a:ext>
            </a:extLst>
          </p:cNvPr>
          <p:cNvSpPr txBox="1"/>
          <p:nvPr/>
        </p:nvSpPr>
        <p:spPr>
          <a:xfrm>
            <a:off x="1224036" y="1582875"/>
            <a:ext cx="4677034" cy="3328500"/>
          </a:xfrm>
          <a:prstGeom prst="rect">
            <a:avLst/>
          </a:prstGeom>
          <a:noFill/>
          <a:ln>
            <a:noFill/>
          </a:ln>
        </p:spPr>
        <p:txBody>
          <a:bodyPr spcFirstLastPara="1" wrap="square" lIns="91425" tIns="91425" rIns="91425" bIns="91425" anchor="t" anchorCtr="0">
            <a:normAutofit/>
          </a:bodyPr>
          <a:lstStyle/>
          <a:p>
            <a:pPr algn="just"/>
            <a:r>
              <a:rPr lang="nl-NL" dirty="0">
                <a:solidFill>
                  <a:schemeClr val="dk2"/>
                </a:solidFill>
              </a:rPr>
              <a:t>Als laatste mogelijke besmetting blijft de fysische besmetting over. Bij een fysische besmetting moet je denken aan:</a:t>
            </a:r>
          </a:p>
          <a:p>
            <a:pPr algn="l"/>
            <a:endParaRPr lang="nl-NL" dirty="0">
              <a:solidFill>
                <a:schemeClr val="dk2"/>
              </a:solidFill>
            </a:endParaRPr>
          </a:p>
          <a:p>
            <a:pPr marL="342900" indent="-342900" algn="l">
              <a:buFont typeface="Arial" panose="020B0604020202020204" pitchFamily="34" charset="0"/>
              <a:buChar char="•"/>
            </a:pPr>
            <a:r>
              <a:rPr lang="nl-NL" dirty="0">
                <a:solidFill>
                  <a:schemeClr val="dk2"/>
                </a:solidFill>
              </a:rPr>
              <a:t>Glas</a:t>
            </a:r>
          </a:p>
          <a:p>
            <a:pPr marL="342900" indent="-342900" algn="l">
              <a:buFont typeface="Arial" panose="020B0604020202020204" pitchFamily="34" charset="0"/>
              <a:buChar char="•"/>
            </a:pPr>
            <a:r>
              <a:rPr lang="nl-NL" dirty="0">
                <a:solidFill>
                  <a:schemeClr val="dk2"/>
                </a:solidFill>
              </a:rPr>
              <a:t>Plastic</a:t>
            </a:r>
          </a:p>
          <a:p>
            <a:pPr marL="342900" indent="-342900" algn="l">
              <a:buFont typeface="Arial" panose="020B0604020202020204" pitchFamily="34" charset="0"/>
              <a:buChar char="•"/>
            </a:pPr>
            <a:r>
              <a:rPr lang="nl-NL" dirty="0">
                <a:solidFill>
                  <a:schemeClr val="dk2"/>
                </a:solidFill>
              </a:rPr>
              <a:t>Hout</a:t>
            </a:r>
          </a:p>
          <a:p>
            <a:pPr marL="342900" indent="-342900" algn="l">
              <a:buFont typeface="Arial" panose="020B0604020202020204" pitchFamily="34" charset="0"/>
              <a:buChar char="•"/>
            </a:pPr>
            <a:r>
              <a:rPr lang="nl-NL" dirty="0">
                <a:solidFill>
                  <a:schemeClr val="dk2"/>
                </a:solidFill>
              </a:rPr>
              <a:t>Schroefjes</a:t>
            </a:r>
          </a:p>
          <a:p>
            <a:pPr marL="342900" indent="-342900" algn="l">
              <a:buFont typeface="Arial" panose="020B0604020202020204" pitchFamily="34" charset="0"/>
              <a:buChar char="•"/>
            </a:pPr>
            <a:r>
              <a:rPr lang="nl-NL" dirty="0">
                <a:solidFill>
                  <a:schemeClr val="dk2"/>
                </a:solidFill>
              </a:rPr>
              <a:t>Moeren</a:t>
            </a:r>
          </a:p>
          <a:p>
            <a:pPr marL="342900" indent="-342900" algn="l">
              <a:buFont typeface="Arial" panose="020B0604020202020204" pitchFamily="34" charset="0"/>
              <a:buChar char="•"/>
            </a:pPr>
            <a:r>
              <a:rPr lang="nl-NL" dirty="0">
                <a:solidFill>
                  <a:schemeClr val="dk2"/>
                </a:solidFill>
              </a:rPr>
              <a:t>stukken mes</a:t>
            </a:r>
          </a:p>
          <a:p>
            <a:pPr marL="342900" indent="-342900" algn="l">
              <a:buFont typeface="Arial" panose="020B0604020202020204" pitchFamily="34" charset="0"/>
              <a:buChar char="•"/>
            </a:pPr>
            <a:r>
              <a:rPr lang="nl-NL" dirty="0">
                <a:solidFill>
                  <a:schemeClr val="dk2"/>
                </a:solidFill>
              </a:rPr>
              <a:t>afgebroken onderdelen van een machine etc.</a:t>
            </a:r>
          </a:p>
        </p:txBody>
      </p:sp>
    </p:spTree>
    <p:extLst>
      <p:ext uri="{BB962C8B-B14F-4D97-AF65-F5344CB8AC3E}">
        <p14:creationId xmlns:p14="http://schemas.microsoft.com/office/powerpoint/2010/main" val="3940833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244250" y="778900"/>
            <a:ext cx="4883100" cy="662700"/>
          </a:xfrm>
        </p:spPr>
        <p:txBody>
          <a:bodyPr spcFirstLastPara="1" wrap="square" lIns="91425" tIns="91425" rIns="91425" bIns="91425" anchor="t" anchorCtr="0">
            <a:normAutofit/>
          </a:bodyPr>
          <a:lstStyle/>
          <a:p>
            <a:r>
              <a:rPr lang="nl-NL" b="0" i="0" u="none" strike="noStrike" cap="none" dirty="0">
                <a:effectLst/>
                <a:latin typeface="Arial"/>
                <a:ea typeface="Arial"/>
                <a:cs typeface="Arial"/>
                <a:sym typeface="Arial"/>
              </a:rPr>
              <a:t>Fysische Besmetting</a:t>
            </a:r>
            <a:endParaRPr lang="en-GB" b="0" i="0" u="none" strike="noStrike" cap="none" dirty="0">
              <a:latin typeface="Arial"/>
              <a:ea typeface="Arial"/>
              <a:cs typeface="Arial"/>
              <a:sym typeface="Arial"/>
            </a:endParaRPr>
          </a:p>
        </p:txBody>
      </p:sp>
      <p:sp>
        <p:nvSpPr>
          <p:cNvPr id="7" name="Tekstvak 6">
            <a:extLst>
              <a:ext uri="{FF2B5EF4-FFF2-40B4-BE49-F238E27FC236}">
                <a16:creationId xmlns:a16="http://schemas.microsoft.com/office/drawing/2014/main" id="{ED225586-8D32-12C6-8C5F-A7B69BC65FDB}"/>
              </a:ext>
            </a:extLst>
          </p:cNvPr>
          <p:cNvSpPr txBox="1"/>
          <p:nvPr/>
        </p:nvSpPr>
        <p:spPr>
          <a:xfrm>
            <a:off x="1224036" y="1582875"/>
            <a:ext cx="4677034" cy="3328500"/>
          </a:xfrm>
          <a:prstGeom prst="rect">
            <a:avLst/>
          </a:prstGeom>
          <a:noFill/>
          <a:ln>
            <a:noFill/>
          </a:ln>
        </p:spPr>
        <p:txBody>
          <a:bodyPr spcFirstLastPara="1" wrap="square" lIns="91425" tIns="91425" rIns="91425" bIns="91425" anchor="t" anchorCtr="0">
            <a:normAutofit/>
          </a:bodyPr>
          <a:lstStyle/>
          <a:p>
            <a:pPr algn="just"/>
            <a:r>
              <a:rPr lang="nl-NL" dirty="0">
                <a:solidFill>
                  <a:schemeClr val="dk2"/>
                </a:solidFill>
              </a:rPr>
              <a:t>Je kan je voorstellen wat er kan gebeuren als er een stukje mes in het product terechtkomt. Wanneer dit ingeslikt wordt zijn de gevolgen niet te overzien.</a:t>
            </a:r>
          </a:p>
          <a:p>
            <a:pPr algn="just"/>
            <a:endParaRPr lang="nl-NL" dirty="0">
              <a:solidFill>
                <a:schemeClr val="dk2"/>
              </a:solidFill>
            </a:endParaRPr>
          </a:p>
          <a:p>
            <a:pPr algn="just"/>
            <a:r>
              <a:rPr lang="nl-NL" dirty="0">
                <a:solidFill>
                  <a:schemeClr val="dk2"/>
                </a:solidFill>
              </a:rPr>
              <a:t>Het is daarom van belang goed te letten op de machines, messen, ramen en noem maar op voordat je aan het werk gaat en tijdens het werk.</a:t>
            </a:r>
          </a:p>
          <a:p>
            <a:pPr algn="just"/>
            <a:endParaRPr lang="nl-NL" dirty="0">
              <a:solidFill>
                <a:schemeClr val="dk2"/>
              </a:solidFill>
            </a:endParaRPr>
          </a:p>
          <a:p>
            <a:pPr algn="just"/>
            <a:r>
              <a:rPr lang="nl-NL" dirty="0">
                <a:solidFill>
                  <a:schemeClr val="dk2"/>
                </a:solidFill>
              </a:rPr>
              <a:t>Controleer daarom regelmatig waarmee je werkt. Meldt dus altijd wanneer je een onderdeel of gedeelte mist van iets wat je gebruikt!!</a:t>
            </a:r>
          </a:p>
        </p:txBody>
      </p:sp>
      <p:pic>
        <p:nvPicPr>
          <p:cNvPr id="4" name="Afbeelding 3" descr="Afbeelding met tekst, visitekaartje, accessoire, envelop&#10;&#10;Automatisch gegenereerde beschrijving">
            <a:extLst>
              <a:ext uri="{FF2B5EF4-FFF2-40B4-BE49-F238E27FC236}">
                <a16:creationId xmlns:a16="http://schemas.microsoft.com/office/drawing/2014/main" id="{111CC5DC-E780-A43A-C52F-4B63C3A7F871}"/>
              </a:ext>
            </a:extLst>
          </p:cNvPr>
          <p:cNvPicPr>
            <a:picLocks noChangeAspect="1"/>
          </p:cNvPicPr>
          <p:nvPr/>
        </p:nvPicPr>
        <p:blipFill>
          <a:blip r:embed="rId2"/>
          <a:stretch>
            <a:fillRect/>
          </a:stretch>
        </p:blipFill>
        <p:spPr>
          <a:xfrm>
            <a:off x="6127350" y="-95693"/>
            <a:ext cx="3062561" cy="5358809"/>
          </a:xfrm>
          <a:prstGeom prst="rect">
            <a:avLst/>
          </a:prstGeom>
        </p:spPr>
      </p:pic>
    </p:spTree>
    <p:extLst>
      <p:ext uri="{BB962C8B-B14F-4D97-AF65-F5344CB8AC3E}">
        <p14:creationId xmlns:p14="http://schemas.microsoft.com/office/powerpoint/2010/main" val="271568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51346" y="2238638"/>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4800" b="1" dirty="0"/>
              <a:t>HACCP en controles</a:t>
            </a:r>
          </a:p>
        </p:txBody>
      </p:sp>
    </p:spTree>
    <p:extLst>
      <p:ext uri="{BB962C8B-B14F-4D97-AF65-F5344CB8AC3E}">
        <p14:creationId xmlns:p14="http://schemas.microsoft.com/office/powerpoint/2010/main" val="301396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400050" y="555275"/>
            <a:ext cx="7498800" cy="572700"/>
          </a:xfrm>
        </p:spPr>
        <p:txBody>
          <a:bodyPr spcFirstLastPara="1" wrap="square" lIns="91425" tIns="91425" rIns="91425" bIns="91425" anchor="t" anchorCtr="0">
            <a:normAutofit/>
          </a:bodyPr>
          <a:lstStyle/>
          <a:p>
            <a:pPr>
              <a:lnSpc>
                <a:spcPct val="90000"/>
              </a:lnSpc>
            </a:pPr>
            <a:r>
              <a:rPr lang="nl-NL" b="0" i="0" u="none" strike="noStrike" cap="none">
                <a:effectLst/>
                <a:latin typeface="Arial"/>
                <a:ea typeface="Arial"/>
                <a:cs typeface="Arial"/>
                <a:sym typeface="Arial"/>
              </a:rPr>
              <a:t>HACCP en controles</a:t>
            </a:r>
          </a:p>
        </p:txBody>
      </p:sp>
      <p:sp>
        <p:nvSpPr>
          <p:cNvPr id="7" name="Tekstvak 6">
            <a:extLst>
              <a:ext uri="{FF2B5EF4-FFF2-40B4-BE49-F238E27FC236}">
                <a16:creationId xmlns:a16="http://schemas.microsoft.com/office/drawing/2014/main" id="{ED225586-8D32-12C6-8C5F-A7B69BC65FDB}"/>
              </a:ext>
            </a:extLst>
          </p:cNvPr>
          <p:cNvSpPr txBox="1"/>
          <p:nvPr/>
        </p:nvSpPr>
        <p:spPr>
          <a:xfrm>
            <a:off x="400050" y="1399925"/>
            <a:ext cx="8403708" cy="2941500"/>
          </a:xfrm>
          <a:prstGeom prst="rect">
            <a:avLst/>
          </a:prstGeom>
          <a:noFill/>
          <a:ln>
            <a:noFill/>
          </a:ln>
        </p:spPr>
        <p:txBody>
          <a:bodyPr spcFirstLastPara="1" wrap="square" lIns="91425" tIns="91425" rIns="91425" bIns="91425" anchor="t" anchorCtr="0">
            <a:normAutofit/>
          </a:bodyPr>
          <a:lstStyle/>
          <a:p>
            <a:pPr marL="114300" algn="just">
              <a:lnSpc>
                <a:spcPct val="105000"/>
              </a:lnSpc>
              <a:spcAft>
                <a:spcPts val="600"/>
              </a:spcAft>
              <a:buClr>
                <a:schemeClr val="lt1"/>
              </a:buClr>
              <a:buSzPts val="1800"/>
            </a:pPr>
            <a:r>
              <a:rPr lang="nl-NL" sz="1200" b="0" i="0" u="none" strike="noStrike" cap="none" dirty="0">
                <a:solidFill>
                  <a:schemeClr val="lt1"/>
                </a:solidFill>
                <a:effectLst/>
                <a:latin typeface="Arial"/>
                <a:ea typeface="Arial"/>
                <a:cs typeface="Arial"/>
                <a:sym typeface="Arial"/>
              </a:rPr>
              <a:t>Om er nu voor te zorgen dat onze producten veilig zijn hebben moeten wij diverse controle uitvoeren en ons houden aan instructies. De kwaliteitsafdeling voert samen met </a:t>
            </a:r>
            <a:r>
              <a:rPr lang="nl-NL" sz="1200" dirty="0">
                <a:solidFill>
                  <a:schemeClr val="lt1"/>
                </a:solidFill>
              </a:rPr>
              <a:t>collega’s van andere afdelingen</a:t>
            </a:r>
            <a:r>
              <a:rPr lang="nl-NL" sz="1200" b="0" i="0" u="none" strike="noStrike" cap="none" dirty="0">
                <a:solidFill>
                  <a:schemeClr val="lt1"/>
                </a:solidFill>
                <a:effectLst/>
                <a:latin typeface="Arial"/>
                <a:ea typeface="Arial"/>
                <a:cs typeface="Arial"/>
                <a:sym typeface="Arial"/>
              </a:rPr>
              <a:t> de HACCP studie uit. HACCP staat voor Hazard Analysis and Critical Control Point. Op basis van een gevaren analyse van grondstoffen en processen wordt bepaald welke gevaren en risico's binnen ons bedrijf moeten worden geborgd door middel controles.</a:t>
            </a:r>
          </a:p>
          <a:p>
            <a:pPr marL="114300">
              <a:lnSpc>
                <a:spcPct val="105000"/>
              </a:lnSpc>
              <a:spcAft>
                <a:spcPts val="600"/>
              </a:spcAft>
              <a:buClr>
                <a:schemeClr val="lt1"/>
              </a:buClr>
              <a:buSzPts val="1800"/>
            </a:pPr>
            <a:endParaRPr lang="nl-NL" sz="1200" b="0" i="0" u="none" strike="noStrike" cap="none" dirty="0">
              <a:solidFill>
                <a:schemeClr val="lt1"/>
              </a:solidFill>
              <a:effectLst/>
              <a:latin typeface="Arial"/>
              <a:ea typeface="Arial"/>
              <a:cs typeface="Arial"/>
              <a:sym typeface="Arial"/>
            </a:endParaRPr>
          </a:p>
          <a:p>
            <a:pPr marL="114300">
              <a:lnSpc>
                <a:spcPct val="105000"/>
              </a:lnSpc>
              <a:spcAft>
                <a:spcPts val="600"/>
              </a:spcAft>
              <a:buClr>
                <a:schemeClr val="lt1"/>
              </a:buClr>
              <a:buSzPts val="1800"/>
            </a:pPr>
            <a:r>
              <a:rPr lang="nl-NL" sz="1200" b="0" i="0" u="none" strike="noStrike" cap="none" dirty="0">
                <a:solidFill>
                  <a:schemeClr val="lt1"/>
                </a:solidFill>
                <a:effectLst/>
                <a:latin typeface="Arial"/>
                <a:ea typeface="Arial"/>
                <a:cs typeface="Arial"/>
                <a:sym typeface="Arial"/>
              </a:rPr>
              <a:t>Bij ons worden de volgende controles uitgevoerd op kwaliteit en veiligheid</a:t>
            </a:r>
          </a:p>
        </p:txBody>
      </p:sp>
    </p:spTree>
    <p:extLst>
      <p:ext uri="{BB962C8B-B14F-4D97-AF65-F5344CB8AC3E}">
        <p14:creationId xmlns:p14="http://schemas.microsoft.com/office/powerpoint/2010/main" val="186871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400050" y="555275"/>
            <a:ext cx="7498800" cy="572700"/>
          </a:xfrm>
        </p:spPr>
        <p:txBody>
          <a:bodyPr spcFirstLastPara="1" wrap="square" lIns="91425" tIns="91425" rIns="91425" bIns="91425" anchor="t" anchorCtr="0">
            <a:normAutofit/>
          </a:bodyPr>
          <a:lstStyle/>
          <a:p>
            <a:pPr>
              <a:lnSpc>
                <a:spcPct val="90000"/>
              </a:lnSpc>
            </a:pPr>
            <a:r>
              <a:rPr lang="nl-NL" b="0" i="0" u="none" strike="noStrike" cap="none">
                <a:effectLst/>
                <a:latin typeface="Arial"/>
                <a:ea typeface="Arial"/>
                <a:cs typeface="Arial"/>
                <a:sym typeface="Arial"/>
              </a:rPr>
              <a:t>HACCP en controles</a:t>
            </a:r>
          </a:p>
        </p:txBody>
      </p:sp>
      <p:sp>
        <p:nvSpPr>
          <p:cNvPr id="7" name="Tekstvak 6">
            <a:extLst>
              <a:ext uri="{FF2B5EF4-FFF2-40B4-BE49-F238E27FC236}">
                <a16:creationId xmlns:a16="http://schemas.microsoft.com/office/drawing/2014/main" id="{ED225586-8D32-12C6-8C5F-A7B69BC65FDB}"/>
              </a:ext>
            </a:extLst>
          </p:cNvPr>
          <p:cNvSpPr txBox="1"/>
          <p:nvPr/>
        </p:nvSpPr>
        <p:spPr>
          <a:xfrm>
            <a:off x="400050" y="1399925"/>
            <a:ext cx="8403708" cy="2941500"/>
          </a:xfrm>
          <a:prstGeom prst="rect">
            <a:avLst/>
          </a:prstGeom>
          <a:noFill/>
          <a:ln>
            <a:noFill/>
          </a:ln>
        </p:spPr>
        <p:txBody>
          <a:bodyPr spcFirstLastPara="1" wrap="square" lIns="91425" tIns="91425" rIns="91425" bIns="91425" anchor="t" anchorCtr="0">
            <a:normAutofit/>
          </a:bodyPr>
          <a:lstStyle/>
          <a:p>
            <a:pPr marL="114300" algn="just">
              <a:lnSpc>
                <a:spcPct val="105000"/>
              </a:lnSpc>
              <a:spcAft>
                <a:spcPts val="600"/>
              </a:spcAft>
              <a:buClr>
                <a:schemeClr val="lt1"/>
              </a:buClr>
              <a:buSzPts val="1800"/>
            </a:pPr>
            <a:r>
              <a:rPr lang="nl-NL" sz="1200" b="0" i="0" u="none" strike="noStrike" cap="none" dirty="0">
                <a:solidFill>
                  <a:schemeClr val="lt1"/>
                </a:solidFill>
                <a:effectLst/>
                <a:latin typeface="Arial"/>
                <a:ea typeface="Arial"/>
                <a:cs typeface="Arial"/>
                <a:sym typeface="Arial"/>
              </a:rPr>
              <a:t>Een voorbeeld van een CCP (kritisch punt) is metaaldetectie. Hierbij wordt gecontroleerd of er geen metaal in ons product zit. Ook wordt er gekeken naar de kwaliteit van de producten, die geschikt voor beoogde gebruik moeten zijn. Omdat er geen vreemde bestanddelen in producten moet komen is het belangrijk dat iedereen goed op zijn werkplek let. Denk aan pennen en plastic!</a:t>
            </a:r>
          </a:p>
          <a:p>
            <a:pPr marL="114300">
              <a:lnSpc>
                <a:spcPct val="105000"/>
              </a:lnSpc>
              <a:spcAft>
                <a:spcPts val="600"/>
              </a:spcAft>
              <a:buClr>
                <a:schemeClr val="lt1"/>
              </a:buClr>
              <a:buSzPts val="1800"/>
            </a:pPr>
            <a:endParaRPr lang="nl-NL" sz="1200" b="0" i="0" u="none" strike="noStrike" cap="none" dirty="0">
              <a:solidFill>
                <a:schemeClr val="lt1"/>
              </a:solidFill>
              <a:effectLst/>
              <a:latin typeface="Arial"/>
              <a:ea typeface="Arial"/>
              <a:cs typeface="Arial"/>
              <a:sym typeface="Arial"/>
            </a:endParaRPr>
          </a:p>
          <a:p>
            <a:pPr marL="114300">
              <a:lnSpc>
                <a:spcPct val="105000"/>
              </a:lnSpc>
              <a:spcAft>
                <a:spcPts val="600"/>
              </a:spcAft>
              <a:buClr>
                <a:schemeClr val="lt1"/>
              </a:buClr>
              <a:buSzPts val="1800"/>
            </a:pPr>
            <a:r>
              <a:rPr lang="nl-NL" sz="1200" b="0" i="0" u="none" strike="noStrike" cap="none" dirty="0">
                <a:solidFill>
                  <a:schemeClr val="lt1"/>
                </a:solidFill>
                <a:effectLst/>
                <a:latin typeface="Arial"/>
                <a:ea typeface="Arial"/>
                <a:cs typeface="Arial"/>
                <a:sym typeface="Arial"/>
              </a:rPr>
              <a:t>Naast de diverse controles, moet iedereen zich houden aan de </a:t>
            </a:r>
            <a:r>
              <a:rPr lang="nl-NL" sz="1200" b="0" i="0" u="none" strike="noStrike" cap="none" dirty="0" err="1">
                <a:solidFill>
                  <a:schemeClr val="lt1"/>
                </a:solidFill>
                <a:effectLst/>
                <a:latin typeface="Arial"/>
                <a:ea typeface="Arial"/>
                <a:cs typeface="Arial"/>
                <a:sym typeface="Arial"/>
              </a:rPr>
              <a:t>hygienevoorschriften</a:t>
            </a:r>
            <a:r>
              <a:rPr lang="nl-NL" sz="1200" b="0" i="0" u="none" strike="noStrike" cap="none" dirty="0">
                <a:solidFill>
                  <a:schemeClr val="lt1"/>
                </a:solidFill>
                <a:effectLst/>
                <a:latin typeface="Arial"/>
                <a:ea typeface="Arial"/>
                <a:cs typeface="Arial"/>
                <a:sym typeface="Arial"/>
              </a:rPr>
              <a:t>.</a:t>
            </a:r>
          </a:p>
        </p:txBody>
      </p:sp>
    </p:spTree>
    <p:extLst>
      <p:ext uri="{BB962C8B-B14F-4D97-AF65-F5344CB8AC3E}">
        <p14:creationId xmlns:p14="http://schemas.microsoft.com/office/powerpoint/2010/main" val="1472332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51346" y="2238638"/>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4800" b="1" dirty="0"/>
              <a:t>Hygiënevoorschriften</a:t>
            </a:r>
          </a:p>
        </p:txBody>
      </p:sp>
    </p:spTree>
    <p:extLst>
      <p:ext uri="{BB962C8B-B14F-4D97-AF65-F5344CB8AC3E}">
        <p14:creationId xmlns:p14="http://schemas.microsoft.com/office/powerpoint/2010/main" val="1015423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Hygiënevoorschriften</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50" y="1185813"/>
            <a:ext cx="4756742" cy="2523768"/>
          </a:xfrm>
          <a:prstGeom prst="rect">
            <a:avLst/>
          </a:prstGeom>
          <a:noFill/>
        </p:spPr>
        <p:txBody>
          <a:bodyPr wrap="square">
            <a:spAutoFit/>
          </a:bodyPr>
          <a:lstStyle/>
          <a:p>
            <a:pPr algn="l"/>
            <a:r>
              <a:rPr lang="nl-NL" sz="1200" b="0" i="0" dirty="0">
                <a:solidFill>
                  <a:srgbClr val="333333"/>
                </a:solidFill>
                <a:effectLst/>
                <a:latin typeface="Helvetica Neue"/>
              </a:rPr>
              <a:t>Het is niet toegestaan om:</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Te eten, te drinken of te roken in de productieruimtes</a:t>
            </a:r>
          </a:p>
          <a:p>
            <a:pPr marL="285750" indent="-285750" algn="l">
              <a:buFont typeface="Arial" panose="020B0604020202020204" pitchFamily="34" charset="0"/>
              <a:buChar char="•"/>
            </a:pPr>
            <a:r>
              <a:rPr lang="nl-NL" sz="1200" b="0" i="0" dirty="0">
                <a:solidFill>
                  <a:srgbClr val="333333"/>
                </a:solidFill>
                <a:effectLst/>
                <a:latin typeface="Helvetica Neue"/>
              </a:rPr>
              <a:t>kunstnagels te dragen</a:t>
            </a:r>
          </a:p>
          <a:p>
            <a:pPr marL="285750" indent="-285750" algn="l">
              <a:buFont typeface="Arial" panose="020B0604020202020204" pitchFamily="34" charset="0"/>
              <a:buChar char="•"/>
            </a:pPr>
            <a:r>
              <a:rPr lang="nl-NL" sz="1200" b="0" i="0" dirty="0">
                <a:solidFill>
                  <a:srgbClr val="333333"/>
                </a:solidFill>
                <a:effectLst/>
                <a:latin typeface="Helvetica Neue"/>
              </a:rPr>
              <a:t>nagellak te gebruiken</a:t>
            </a:r>
          </a:p>
          <a:p>
            <a:pPr marL="285750" indent="-285750" algn="l">
              <a:buFont typeface="Arial" panose="020B0604020202020204" pitchFamily="34" charset="0"/>
              <a:buChar char="•"/>
            </a:pPr>
            <a:r>
              <a:rPr lang="nl-NL" sz="1200" b="0" i="0" dirty="0">
                <a:solidFill>
                  <a:srgbClr val="333333"/>
                </a:solidFill>
                <a:effectLst/>
                <a:latin typeface="Helvetica Neue"/>
              </a:rPr>
              <a:t>te roken in bedrijfskleding</a:t>
            </a:r>
          </a:p>
          <a:p>
            <a:pPr marL="285750" indent="-285750" algn="l">
              <a:buFont typeface="Arial" panose="020B0604020202020204" pitchFamily="34" charset="0"/>
              <a:buChar char="•"/>
            </a:pPr>
            <a:r>
              <a:rPr lang="nl-NL" sz="1200" b="0" i="0" dirty="0">
                <a:solidFill>
                  <a:srgbClr val="333333"/>
                </a:solidFill>
                <a:effectLst/>
                <a:latin typeface="Helvetica Neue"/>
              </a:rPr>
              <a:t>eten, drinken en medicijnen mee te nemen in productie</a:t>
            </a:r>
          </a:p>
          <a:p>
            <a:pPr marL="285750" indent="-285750" algn="l">
              <a:buFont typeface="Arial" panose="020B0604020202020204" pitchFamily="34" charset="0"/>
              <a:buChar char="•"/>
            </a:pPr>
            <a:r>
              <a:rPr lang="nl-NL" sz="1200" b="0" i="0" dirty="0">
                <a:solidFill>
                  <a:srgbClr val="333333"/>
                </a:solidFill>
                <a:effectLst/>
                <a:latin typeface="Helvetica Neue"/>
              </a:rPr>
              <a:t>boven de producten te spugen, niezen of te hoesten</a:t>
            </a:r>
          </a:p>
          <a:p>
            <a:pPr marL="285750" indent="-285750" algn="l">
              <a:buFont typeface="Arial" panose="020B0604020202020204" pitchFamily="34" charset="0"/>
              <a:buChar char="•"/>
            </a:pPr>
            <a:r>
              <a:rPr lang="nl-NL" sz="1200" b="0" i="0" dirty="0">
                <a:solidFill>
                  <a:srgbClr val="333333"/>
                </a:solidFill>
                <a:effectLst/>
                <a:latin typeface="Helvetica Neue"/>
              </a:rPr>
              <a:t>sierraden te dragen. Sierraden welke niet verwijderd kunnen worden dienen afgedekt te worden met blauwe, detecteerbare, pleisters. Het dragen van oorbellen, horloges, piercings is niet toegestaan</a:t>
            </a:r>
          </a:p>
          <a:p>
            <a:pPr marL="285750" indent="-285750" algn="l">
              <a:buFont typeface="Arial" panose="020B0604020202020204" pitchFamily="34" charset="0"/>
              <a:buChar char="•"/>
            </a:pPr>
            <a:r>
              <a:rPr lang="nl-NL" sz="1200" b="0" i="0" dirty="0">
                <a:solidFill>
                  <a:srgbClr val="333333"/>
                </a:solidFill>
                <a:effectLst/>
                <a:latin typeface="Helvetica Neue"/>
              </a:rPr>
              <a:t>zware parfums of aftershaves te gebruiken.</a:t>
            </a:r>
          </a:p>
        </p:txBody>
      </p:sp>
      <p:pic>
        <p:nvPicPr>
          <p:cNvPr id="2" name="Afbeelding 5">
            <a:extLst>
              <a:ext uri="{FF2B5EF4-FFF2-40B4-BE49-F238E27FC236}">
                <a16:creationId xmlns:a16="http://schemas.microsoft.com/office/drawing/2014/main" id="{1D7FAD20-1707-5FB2-E4A9-89A3A8B91629}"/>
              </a:ext>
            </a:extLst>
          </p:cNvPr>
          <p:cNvPicPr>
            <a:picLocks noChangeAspect="1"/>
          </p:cNvPicPr>
          <p:nvPr/>
        </p:nvPicPr>
        <p:blipFill>
          <a:blip r:embed="rId2"/>
          <a:stretch>
            <a:fillRect/>
          </a:stretch>
        </p:blipFill>
        <p:spPr>
          <a:xfrm>
            <a:off x="5240100" y="555276"/>
            <a:ext cx="2772456" cy="3921032"/>
          </a:xfrm>
          <a:prstGeom prst="rect">
            <a:avLst/>
          </a:prstGeom>
          <a:noFill/>
          <a:ln cap="flat">
            <a:noFill/>
          </a:ln>
        </p:spPr>
      </p:pic>
    </p:spTree>
    <p:extLst>
      <p:ext uri="{BB962C8B-B14F-4D97-AF65-F5344CB8AC3E}">
        <p14:creationId xmlns:p14="http://schemas.microsoft.com/office/powerpoint/2010/main" val="3830468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Hygiënevoorschriften</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50" y="1185813"/>
            <a:ext cx="7946508" cy="1969770"/>
          </a:xfrm>
          <a:prstGeom prst="rect">
            <a:avLst/>
          </a:prstGeom>
          <a:noFill/>
        </p:spPr>
        <p:txBody>
          <a:bodyPr wrap="square">
            <a:spAutoFit/>
          </a:bodyPr>
          <a:lstStyle/>
          <a:p>
            <a:pPr algn="l"/>
            <a:r>
              <a:rPr lang="nl-NL" sz="1200" b="0" i="0" dirty="0">
                <a:solidFill>
                  <a:srgbClr val="333333"/>
                </a:solidFill>
                <a:effectLst/>
                <a:latin typeface="Helvetica Neue"/>
              </a:rPr>
              <a:t>Het is niet toegestaan om de productie te betreden bij:</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Geelzucht</a:t>
            </a:r>
          </a:p>
          <a:p>
            <a:pPr marL="285750" indent="-285750" algn="l">
              <a:buFont typeface="Arial" panose="020B0604020202020204" pitchFamily="34" charset="0"/>
              <a:buChar char="•"/>
            </a:pPr>
            <a:r>
              <a:rPr lang="nl-NL" sz="1200" b="0" i="0" dirty="0">
                <a:solidFill>
                  <a:srgbClr val="333333"/>
                </a:solidFill>
                <a:effectLst/>
                <a:latin typeface="Helvetica Neue"/>
              </a:rPr>
              <a:t>Diarree</a:t>
            </a:r>
          </a:p>
          <a:p>
            <a:pPr marL="285750" indent="-285750" algn="l">
              <a:buFont typeface="Arial" panose="020B0604020202020204" pitchFamily="34" charset="0"/>
              <a:buChar char="•"/>
            </a:pPr>
            <a:r>
              <a:rPr lang="nl-NL" sz="1200" b="0" i="0" dirty="0">
                <a:solidFill>
                  <a:srgbClr val="333333"/>
                </a:solidFill>
                <a:effectLst/>
                <a:latin typeface="Helvetica Neue"/>
              </a:rPr>
              <a:t>Overgeven</a:t>
            </a:r>
          </a:p>
          <a:p>
            <a:pPr marL="285750" indent="-285750" algn="l">
              <a:buFont typeface="Arial" panose="020B0604020202020204" pitchFamily="34" charset="0"/>
              <a:buChar char="•"/>
            </a:pPr>
            <a:r>
              <a:rPr lang="nl-NL" sz="1200" b="0" i="0" dirty="0">
                <a:solidFill>
                  <a:srgbClr val="333333"/>
                </a:solidFill>
                <a:effectLst/>
                <a:latin typeface="Helvetica Neue"/>
              </a:rPr>
              <a:t>Koorts</a:t>
            </a:r>
          </a:p>
          <a:p>
            <a:pPr marL="285750" indent="-285750" algn="l">
              <a:buFont typeface="Arial" panose="020B0604020202020204" pitchFamily="34" charset="0"/>
              <a:buChar char="•"/>
            </a:pPr>
            <a:r>
              <a:rPr lang="nl-NL" sz="1200" b="0" i="0" dirty="0">
                <a:solidFill>
                  <a:srgbClr val="333333"/>
                </a:solidFill>
                <a:effectLst/>
                <a:latin typeface="Helvetica Neue"/>
              </a:rPr>
              <a:t>Keelpijn met koorts</a:t>
            </a:r>
          </a:p>
          <a:p>
            <a:pPr marL="285750" indent="-285750" algn="l">
              <a:buFont typeface="Arial" panose="020B0604020202020204" pitchFamily="34" charset="0"/>
              <a:buChar char="•"/>
            </a:pPr>
            <a:r>
              <a:rPr lang="nl-NL" sz="1200" b="0" i="0" dirty="0">
                <a:solidFill>
                  <a:srgbClr val="333333"/>
                </a:solidFill>
                <a:effectLst/>
                <a:latin typeface="Helvetica Neue"/>
              </a:rPr>
              <a:t>Zichtbaar geïnfecteerde huidplekken (verbranding, snijwonden etc.)</a:t>
            </a:r>
          </a:p>
          <a:p>
            <a:pPr marL="285750" indent="-285750" algn="l">
              <a:buFont typeface="Arial" panose="020B0604020202020204" pitchFamily="34" charset="0"/>
              <a:buChar char="•"/>
            </a:pPr>
            <a:r>
              <a:rPr lang="nl-NL" sz="1200" b="0" i="0" dirty="0">
                <a:solidFill>
                  <a:srgbClr val="333333"/>
                </a:solidFill>
                <a:effectLst/>
                <a:latin typeface="Helvetica Neue"/>
              </a:rPr>
              <a:t>Lopend(e) oor, oog of neus</a:t>
            </a:r>
          </a:p>
          <a:p>
            <a:pPr marL="285750" indent="-285750" algn="l">
              <a:buFont typeface="Arial" panose="020B0604020202020204" pitchFamily="34" charset="0"/>
              <a:buChar char="•"/>
            </a:pPr>
            <a:r>
              <a:rPr lang="nl-NL" sz="1200" b="0" i="0" dirty="0">
                <a:solidFill>
                  <a:srgbClr val="333333"/>
                </a:solidFill>
                <a:effectLst/>
                <a:latin typeface="Helvetica Neue"/>
              </a:rPr>
              <a:t>Andere infectieziekten of ziektes welke de voedselveiligheid in gevaar kunnen brengen</a:t>
            </a:r>
          </a:p>
        </p:txBody>
      </p:sp>
    </p:spTree>
    <p:extLst>
      <p:ext uri="{BB962C8B-B14F-4D97-AF65-F5344CB8AC3E}">
        <p14:creationId xmlns:p14="http://schemas.microsoft.com/office/powerpoint/2010/main" val="4198072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Hygiënevoorschriften</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7968447" cy="2123658"/>
          </a:xfrm>
          <a:prstGeom prst="rect">
            <a:avLst/>
          </a:prstGeom>
          <a:noFill/>
        </p:spPr>
        <p:txBody>
          <a:bodyPr wrap="square">
            <a:spAutoFit/>
          </a:bodyPr>
          <a:lstStyle/>
          <a:p>
            <a:pPr algn="l"/>
            <a:r>
              <a:rPr lang="nl-NL" sz="1200" b="0" i="0" dirty="0">
                <a:solidFill>
                  <a:srgbClr val="333333"/>
                </a:solidFill>
                <a:effectLst/>
                <a:latin typeface="Helvetica Neue"/>
              </a:rPr>
              <a:t>Men dient:</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De vingernagels dienen kort te knippen</a:t>
            </a:r>
          </a:p>
          <a:p>
            <a:pPr marL="285750" indent="-285750" algn="l">
              <a:buFont typeface="Arial" panose="020B0604020202020204" pitchFamily="34" charset="0"/>
              <a:buChar char="•"/>
            </a:pPr>
            <a:r>
              <a:rPr lang="nl-NL" sz="1200" b="0" i="0" dirty="0">
                <a:solidFill>
                  <a:srgbClr val="333333"/>
                </a:solidFill>
                <a:effectLst/>
                <a:latin typeface="Helvetica Neue"/>
              </a:rPr>
              <a:t>Baarden en snorren af te dekken met een baardnetje</a:t>
            </a:r>
          </a:p>
          <a:p>
            <a:pPr marL="285750" indent="-285750" algn="l">
              <a:buFont typeface="Arial" panose="020B0604020202020204" pitchFamily="34" charset="0"/>
              <a:buChar char="•"/>
            </a:pPr>
            <a:r>
              <a:rPr lang="nl-NL" sz="1200" b="0" i="0" dirty="0">
                <a:solidFill>
                  <a:srgbClr val="333333"/>
                </a:solidFill>
                <a:effectLst/>
                <a:latin typeface="Helvetica Neue"/>
              </a:rPr>
              <a:t>Snijwonden en schaafwonden af te dekken met waterafstotende detecteerbare blauwe pleisters. En wegwerp handschoenen indien het de handen betreft</a:t>
            </a:r>
          </a:p>
          <a:p>
            <a:pPr marL="285750" indent="-285750" algn="l">
              <a:buFont typeface="Arial" panose="020B0604020202020204" pitchFamily="34" charset="0"/>
              <a:buChar char="•"/>
            </a:pPr>
            <a:r>
              <a:rPr lang="nl-NL" sz="1200" b="0" i="0" dirty="0">
                <a:solidFill>
                  <a:srgbClr val="333333"/>
                </a:solidFill>
                <a:effectLst/>
                <a:latin typeface="Helvetica Neue"/>
              </a:rPr>
              <a:t>Bij wondjes blauwe pleisters te dragen. Andere pleisters zijn niet toegestaan</a:t>
            </a:r>
          </a:p>
          <a:p>
            <a:pPr marL="285750" indent="-285750" algn="l">
              <a:buFont typeface="Arial" panose="020B0604020202020204" pitchFamily="34" charset="0"/>
              <a:buChar char="•"/>
            </a:pPr>
            <a:r>
              <a:rPr lang="nl-NL" sz="1200" b="0" i="0" dirty="0">
                <a:solidFill>
                  <a:srgbClr val="333333"/>
                </a:solidFill>
                <a:effectLst/>
                <a:latin typeface="Helvetica Neue"/>
              </a:rPr>
              <a:t>De voorgeschreven bedrijfskleding te dragen. Haarnetjes dienen de haren en oren te omvatten.</a:t>
            </a:r>
          </a:p>
          <a:p>
            <a:pPr marL="285750" indent="-285750" algn="l">
              <a:buFont typeface="Arial" panose="020B0604020202020204" pitchFamily="34" charset="0"/>
              <a:buChar char="•"/>
            </a:pPr>
            <a:r>
              <a:rPr lang="nl-NL" sz="1200" b="0" i="0" dirty="0">
                <a:solidFill>
                  <a:srgbClr val="333333"/>
                </a:solidFill>
                <a:effectLst/>
                <a:latin typeface="Helvetica Neue"/>
              </a:rPr>
              <a:t>Daar waar voorgeschreven blauwe wegwerphandschoenen te dragen en tijdig te vervangen. Ten minste iedere keer dat vervuild materiaal is aangeraakt en na iedere werkonderbreking</a:t>
            </a:r>
          </a:p>
          <a:p>
            <a:pPr marL="285750" indent="-285750" algn="l">
              <a:buFont typeface="Arial" panose="020B0604020202020204" pitchFamily="34" charset="0"/>
              <a:buChar char="•"/>
            </a:pPr>
            <a:r>
              <a:rPr lang="nl-NL" sz="1200" b="0" i="0" dirty="0">
                <a:solidFill>
                  <a:srgbClr val="333333"/>
                </a:solidFill>
                <a:effectLst/>
                <a:latin typeface="Helvetica Neue"/>
              </a:rPr>
              <a:t>Voor betreden van de productieruimte en aanvang werkzaamheden de handen te wassen en te desinfecteren</a:t>
            </a:r>
          </a:p>
        </p:txBody>
      </p:sp>
    </p:spTree>
    <p:extLst>
      <p:ext uri="{BB962C8B-B14F-4D97-AF65-F5344CB8AC3E}">
        <p14:creationId xmlns:p14="http://schemas.microsoft.com/office/powerpoint/2010/main" val="3800119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nl-NL" b="0" i="0" dirty="0">
                <a:solidFill>
                  <a:srgbClr val="333333"/>
                </a:solidFill>
                <a:effectLst/>
                <a:latin typeface="Helvetica Neue"/>
              </a:rPr>
              <a:t>Hygiënevoorschriften</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7498799" cy="2246769"/>
          </a:xfrm>
          <a:prstGeom prst="rect">
            <a:avLst/>
          </a:prstGeom>
          <a:noFill/>
        </p:spPr>
        <p:txBody>
          <a:bodyPr wrap="square">
            <a:spAutoFit/>
          </a:bodyPr>
          <a:lstStyle/>
          <a:p>
            <a:pPr algn="l"/>
            <a:r>
              <a:rPr lang="nl-NL" sz="2000" dirty="0">
                <a:solidFill>
                  <a:srgbClr val="333333"/>
                </a:solidFill>
                <a:latin typeface="Helvetica Neue"/>
              </a:rPr>
              <a:t>Overige</a:t>
            </a:r>
            <a:r>
              <a:rPr lang="nl-NL" sz="2000" b="0" i="0" dirty="0">
                <a:solidFill>
                  <a:srgbClr val="333333"/>
                </a:solidFill>
                <a:effectLst/>
                <a:latin typeface="Helvetica Neue"/>
              </a:rPr>
              <a:t>:</a:t>
            </a:r>
          </a:p>
          <a:p>
            <a:pPr algn="l"/>
            <a:endParaRPr lang="nl-NL" sz="2000" b="0" i="0" dirty="0">
              <a:solidFill>
                <a:srgbClr val="333333"/>
              </a:solidFill>
              <a:effectLst/>
              <a:latin typeface="Helvetica Neue"/>
            </a:endParaRPr>
          </a:p>
          <a:p>
            <a:pPr algn="l"/>
            <a:r>
              <a:rPr lang="nl-NL" sz="2000" b="0" i="0" dirty="0">
                <a:solidFill>
                  <a:srgbClr val="333333"/>
                </a:solidFill>
                <a:effectLst/>
                <a:latin typeface="Helvetica Neue"/>
              </a:rPr>
              <a:t>Indien medewerkers een infectieziekte met zich meedragen of in contact ermee zijn geweest dienen ze dit bij de directie of bedrijfsleider te melden. Deze zorgen voor ander werk, zodat ze niet aan de bewerking of bereiding van producten deelnemen, bijvoorbeeld door ze administratief werk te laten verrichten.</a:t>
            </a:r>
          </a:p>
        </p:txBody>
      </p:sp>
    </p:spTree>
    <p:extLst>
      <p:ext uri="{BB962C8B-B14F-4D97-AF65-F5344CB8AC3E}">
        <p14:creationId xmlns:p14="http://schemas.microsoft.com/office/powerpoint/2010/main" val="2672405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176917" y="2271662"/>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dirty="0" err="1"/>
              <a:t>Voedselveiligheid</a:t>
            </a:r>
            <a:endParaRPr lang="en-GB" sz="48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51346" y="2238638"/>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4800" b="1" dirty="0"/>
              <a:t>Allergenen management</a:t>
            </a:r>
          </a:p>
        </p:txBody>
      </p:sp>
    </p:spTree>
    <p:extLst>
      <p:ext uri="{BB962C8B-B14F-4D97-AF65-F5344CB8AC3E}">
        <p14:creationId xmlns:p14="http://schemas.microsoft.com/office/powerpoint/2010/main" val="143908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701208" y="109399"/>
            <a:ext cx="6493892" cy="841800"/>
          </a:xfrm>
        </p:spPr>
        <p:txBody>
          <a:bodyPr>
            <a:normAutofit/>
          </a:bodyPr>
          <a:lstStyle/>
          <a:p>
            <a:pPr algn="l"/>
            <a:r>
              <a:rPr lang="nl-NL" sz="2500" b="0" i="0" dirty="0">
                <a:solidFill>
                  <a:srgbClr val="333333"/>
                </a:solidFill>
                <a:effectLst/>
                <a:latin typeface="Helvetica Neue"/>
              </a:rPr>
              <a:t>Allergenen management</a:t>
            </a:r>
            <a:endParaRPr lang="en-GB" sz="2500"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1701208" y="951199"/>
            <a:ext cx="6493892" cy="830997"/>
          </a:xfrm>
          <a:prstGeom prst="rect">
            <a:avLst/>
          </a:prstGeom>
          <a:noFill/>
        </p:spPr>
        <p:txBody>
          <a:bodyPr wrap="square">
            <a:spAutoFit/>
          </a:bodyPr>
          <a:lstStyle/>
          <a:p>
            <a:pPr algn="l"/>
            <a:r>
              <a:rPr lang="nl-NL" sz="1200" b="0" i="0" dirty="0">
                <a:solidFill>
                  <a:srgbClr val="333333"/>
                </a:solidFill>
                <a:effectLst/>
                <a:latin typeface="Helvetica Neue"/>
              </a:rPr>
              <a:t>Allergenen, zijn in principe onschadelijke, natuurlijke stoffen die slechts bij een kleine minderheid van de bevolking, een reactie van het immuunsysteem geven. Precieze cijfers over het aantal mensen met een voedselallergie in Nederland zijn er niet. Geschat wordt dat 1-2% van de volwassenen en 1-3% van de kinderen een voedselallergie heeft.</a:t>
            </a:r>
          </a:p>
        </p:txBody>
      </p:sp>
    </p:spTree>
    <p:extLst>
      <p:ext uri="{BB962C8B-B14F-4D97-AF65-F5344CB8AC3E}">
        <p14:creationId xmlns:p14="http://schemas.microsoft.com/office/powerpoint/2010/main" val="3284692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701208" y="109399"/>
            <a:ext cx="6493892" cy="841800"/>
          </a:xfrm>
        </p:spPr>
        <p:txBody>
          <a:bodyPr>
            <a:normAutofit/>
          </a:bodyPr>
          <a:lstStyle/>
          <a:p>
            <a:pPr algn="l"/>
            <a:r>
              <a:rPr lang="nl-NL" sz="2500" b="0" i="0" dirty="0">
                <a:solidFill>
                  <a:srgbClr val="333333"/>
                </a:solidFill>
                <a:effectLst/>
                <a:latin typeface="Helvetica Neue"/>
              </a:rPr>
              <a:t>Allergenen management</a:t>
            </a:r>
            <a:endParaRPr lang="en-GB" sz="2500"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1701208" y="951199"/>
            <a:ext cx="6493892" cy="2123658"/>
          </a:xfrm>
          <a:prstGeom prst="rect">
            <a:avLst/>
          </a:prstGeom>
          <a:noFill/>
        </p:spPr>
        <p:txBody>
          <a:bodyPr wrap="square">
            <a:spAutoFit/>
          </a:bodyPr>
          <a:lstStyle/>
          <a:p>
            <a:pPr algn="l"/>
            <a:r>
              <a:rPr lang="nl-NL" sz="1200" b="0" i="0" dirty="0">
                <a:solidFill>
                  <a:srgbClr val="333333"/>
                </a:solidFill>
                <a:effectLst/>
                <a:latin typeface="Helvetica Neue"/>
              </a:rPr>
              <a:t>Een voedselallergie is een overgevoeligheidsreactie van het afweersysteem op eiwitten in ons voedsel. Deze eiwitten (allergenen) worden door het lichaam als indringers gezien, die onschadelijk moeten worden gemaakt. Het lichaam reageert daarom met het vormen van antistoffen. Elke keer als het allergeen wordt herkend, komen de antistoffen direct in werking. Dit heet ‘sensibilisatie’. Elke allergeen heeft zijn eigen antistof. Als reactie komen er allerlei stoffen in het lichaam vrij onder andere histamine. Dit noemen we de allergische reactie. De symptomen van deze reactie zijn afhankelijk van waar in het lichaam deze reactie plaatsvindt. De symptomen blijven meestal beperkt tot kleine lichamelijke reacties zoals tijdelijke huidaandoeningen, benauwdheid en/of overgeven. In een klein aantal gevallen kunnen de symptomen echter extreem heftig zijn en kan de consument in een shock toestand komen en zelfs overlijden.</a:t>
            </a:r>
          </a:p>
        </p:txBody>
      </p:sp>
    </p:spTree>
    <p:extLst>
      <p:ext uri="{BB962C8B-B14F-4D97-AF65-F5344CB8AC3E}">
        <p14:creationId xmlns:p14="http://schemas.microsoft.com/office/powerpoint/2010/main" val="3366647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701208" y="109399"/>
            <a:ext cx="6493892" cy="841800"/>
          </a:xfrm>
        </p:spPr>
        <p:txBody>
          <a:bodyPr>
            <a:normAutofit/>
          </a:bodyPr>
          <a:lstStyle/>
          <a:p>
            <a:pPr algn="l"/>
            <a:r>
              <a:rPr lang="nl-NL" sz="2500" b="0" i="0" dirty="0">
                <a:solidFill>
                  <a:srgbClr val="333333"/>
                </a:solidFill>
                <a:effectLst/>
                <a:latin typeface="Helvetica Neue"/>
              </a:rPr>
              <a:t>Allergenen management</a:t>
            </a:r>
            <a:endParaRPr lang="en-GB" sz="2500"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1701209" y="856202"/>
            <a:ext cx="6493892" cy="3046988"/>
          </a:xfrm>
          <a:prstGeom prst="rect">
            <a:avLst/>
          </a:prstGeom>
          <a:noFill/>
        </p:spPr>
        <p:txBody>
          <a:bodyPr wrap="square">
            <a:spAutoFit/>
          </a:bodyPr>
          <a:lstStyle/>
          <a:p>
            <a:pPr algn="l"/>
            <a:r>
              <a:rPr lang="nl-NL" sz="1600" b="0" i="0" dirty="0">
                <a:solidFill>
                  <a:srgbClr val="333333"/>
                </a:solidFill>
                <a:effectLst/>
                <a:latin typeface="Helvetica Neue"/>
              </a:rPr>
              <a:t>Allergenen zijn in te delen in:</a:t>
            </a:r>
          </a:p>
          <a:p>
            <a:pPr algn="l"/>
            <a:endParaRPr lang="nl-NL" sz="1600" b="0" i="0" dirty="0">
              <a:solidFill>
                <a:srgbClr val="333333"/>
              </a:solidFill>
              <a:effectLst/>
              <a:latin typeface="Helvetica Neue"/>
            </a:endParaRPr>
          </a:p>
          <a:p>
            <a:pPr algn="l"/>
            <a:r>
              <a:rPr lang="nl-NL" sz="1600" b="0" i="0" dirty="0">
                <a:solidFill>
                  <a:srgbClr val="333333"/>
                </a:solidFill>
                <a:effectLst/>
                <a:latin typeface="Helvetica Neue"/>
              </a:rPr>
              <a:t>Voedselallergenen: zij komen het lichaam binnen via eten. Voorbeelden zijn: eiwitten in koemelk en pinda’s. Inhalatieallergenen: zij komen het lichaam binnen via inademing. Voorbeelden zijn: stuifmeelpollen of uitwerpselen van huisstofmijt. Contactallergenen: zij komen het lichaam binnen via contact met de huid. Voorbeelden zijn: bestanddelen van cosmetica.</a:t>
            </a:r>
          </a:p>
          <a:p>
            <a:pPr algn="l"/>
            <a:endParaRPr lang="nl-NL" sz="1600" b="0" i="0" dirty="0">
              <a:solidFill>
                <a:srgbClr val="333333"/>
              </a:solidFill>
              <a:effectLst/>
              <a:latin typeface="Helvetica Neue"/>
            </a:endParaRPr>
          </a:p>
          <a:p>
            <a:pPr algn="l"/>
            <a:r>
              <a:rPr lang="nl-NL" sz="1600" b="0" i="0" dirty="0">
                <a:solidFill>
                  <a:srgbClr val="333333"/>
                </a:solidFill>
                <a:effectLst/>
                <a:latin typeface="Helvetica Neue"/>
              </a:rPr>
              <a:t>Wettelijke verplichting te </a:t>
            </a:r>
            <a:r>
              <a:rPr lang="nl-NL" sz="1600" b="0" i="0" dirty="0" err="1">
                <a:solidFill>
                  <a:srgbClr val="333333"/>
                </a:solidFill>
                <a:effectLst/>
                <a:latin typeface="Helvetica Neue"/>
              </a:rPr>
              <a:t>declaren</a:t>
            </a:r>
            <a:r>
              <a:rPr lang="nl-NL" sz="1600" b="0" i="0" dirty="0">
                <a:solidFill>
                  <a:srgbClr val="333333"/>
                </a:solidFill>
                <a:effectLst/>
                <a:latin typeface="Helvetica Neue"/>
              </a:rPr>
              <a:t> allergenen in EU; Zoals; gluten bevattende granen, melk, sesam, pinda, selderij, vis, schaal en schelpdieren, mosterd, noten…</a:t>
            </a:r>
          </a:p>
        </p:txBody>
      </p:sp>
    </p:spTree>
    <p:extLst>
      <p:ext uri="{BB962C8B-B14F-4D97-AF65-F5344CB8AC3E}">
        <p14:creationId xmlns:p14="http://schemas.microsoft.com/office/powerpoint/2010/main" val="243328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701208" y="109399"/>
            <a:ext cx="6493892" cy="841800"/>
          </a:xfrm>
        </p:spPr>
        <p:txBody>
          <a:bodyPr>
            <a:normAutofit/>
          </a:bodyPr>
          <a:lstStyle/>
          <a:p>
            <a:pPr algn="l"/>
            <a:r>
              <a:rPr lang="nl-NL" sz="2500" b="0" i="0" dirty="0">
                <a:solidFill>
                  <a:srgbClr val="333333"/>
                </a:solidFill>
                <a:effectLst/>
                <a:latin typeface="Helvetica Neue"/>
              </a:rPr>
              <a:t>Allergenen management</a:t>
            </a:r>
            <a:endParaRPr lang="en-GB" sz="2500" dirty="0"/>
          </a:p>
        </p:txBody>
      </p:sp>
      <p:pic>
        <p:nvPicPr>
          <p:cNvPr id="4" name="Afbeelding 3">
            <a:extLst>
              <a:ext uri="{FF2B5EF4-FFF2-40B4-BE49-F238E27FC236}">
                <a16:creationId xmlns:a16="http://schemas.microsoft.com/office/drawing/2014/main" id="{B8A0EC13-8E11-1182-9FDA-E86E05CABA04}"/>
              </a:ext>
            </a:extLst>
          </p:cNvPr>
          <p:cNvPicPr>
            <a:picLocks noChangeAspect="1"/>
          </p:cNvPicPr>
          <p:nvPr/>
        </p:nvPicPr>
        <p:blipFill>
          <a:blip r:embed="rId2"/>
          <a:stretch>
            <a:fillRect/>
          </a:stretch>
        </p:blipFill>
        <p:spPr>
          <a:xfrm>
            <a:off x="2374610" y="1230075"/>
            <a:ext cx="5143800" cy="2683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6617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701208" y="109399"/>
            <a:ext cx="6493892" cy="841800"/>
          </a:xfrm>
        </p:spPr>
        <p:txBody>
          <a:bodyPr>
            <a:normAutofit/>
          </a:bodyPr>
          <a:lstStyle/>
          <a:p>
            <a:pPr algn="l"/>
            <a:r>
              <a:rPr lang="nl-NL" sz="2500" b="0" i="0" dirty="0">
                <a:solidFill>
                  <a:srgbClr val="333333"/>
                </a:solidFill>
                <a:effectLst/>
                <a:latin typeface="Helvetica Neue"/>
              </a:rPr>
              <a:t>Allergenen management</a:t>
            </a:r>
            <a:endParaRPr lang="en-GB" sz="2500"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1701208" y="951199"/>
            <a:ext cx="6493892" cy="2677656"/>
          </a:xfrm>
          <a:prstGeom prst="rect">
            <a:avLst/>
          </a:prstGeom>
          <a:noFill/>
        </p:spPr>
        <p:txBody>
          <a:bodyPr wrap="square">
            <a:spAutoFit/>
          </a:bodyPr>
          <a:lstStyle/>
          <a:p>
            <a:pPr algn="l"/>
            <a:r>
              <a:rPr lang="nl-NL" sz="1200" b="0" i="0" dirty="0">
                <a:solidFill>
                  <a:srgbClr val="333333"/>
                </a:solidFill>
                <a:effectLst/>
                <a:latin typeface="Helvetica Neue"/>
              </a:rPr>
              <a:t>Allergenen zijn in te delen in:</a:t>
            </a:r>
          </a:p>
          <a:p>
            <a:pPr algn="l"/>
            <a:endParaRPr lang="nl-NL" sz="1200" b="0" i="0" dirty="0">
              <a:solidFill>
                <a:srgbClr val="333333"/>
              </a:solidFill>
              <a:effectLst/>
              <a:latin typeface="Helvetica Neue"/>
            </a:endParaRPr>
          </a:p>
          <a:p>
            <a:pPr algn="l"/>
            <a:r>
              <a:rPr lang="nl-NL" sz="1200" b="0" i="0" dirty="0">
                <a:solidFill>
                  <a:srgbClr val="333333"/>
                </a:solidFill>
                <a:effectLst/>
                <a:latin typeface="Helvetica Neue"/>
              </a:rPr>
              <a:t>Voedselallergenen: zij komen het lichaam binnen via eten. Voorbeelden zijn: eiwitten in koemelk en pinda’s. Inhalatieallergenen: zij komen het lichaam binnen via inademing. Voorbeelden zijn: stuifmeelpollen of uitwerpselen van huisstofmijt. Contactallergenen: zij komen het lichaam binnen via contact met de huid. Voorbeelden zijn: bestanddelen van cosmetica.</a:t>
            </a:r>
          </a:p>
          <a:p>
            <a:pPr algn="l"/>
            <a:endParaRPr lang="nl-NL" sz="1200" b="0" i="0" dirty="0">
              <a:solidFill>
                <a:srgbClr val="333333"/>
              </a:solidFill>
              <a:effectLst/>
              <a:latin typeface="Helvetica Neue"/>
            </a:endParaRPr>
          </a:p>
          <a:p>
            <a:pPr algn="l"/>
            <a:r>
              <a:rPr lang="nl-NL" sz="1200" b="0" i="0" dirty="0">
                <a:solidFill>
                  <a:srgbClr val="333333"/>
                </a:solidFill>
                <a:effectLst/>
                <a:latin typeface="Helvetica Neue"/>
              </a:rPr>
              <a:t>Wettelijke verplichting te </a:t>
            </a:r>
            <a:r>
              <a:rPr lang="nl-NL" sz="1200" b="0" i="0" dirty="0" err="1">
                <a:solidFill>
                  <a:srgbClr val="333333"/>
                </a:solidFill>
                <a:effectLst/>
                <a:latin typeface="Helvetica Neue"/>
              </a:rPr>
              <a:t>declaren</a:t>
            </a:r>
            <a:r>
              <a:rPr lang="nl-NL" sz="1200" b="0" i="0" dirty="0">
                <a:solidFill>
                  <a:srgbClr val="333333"/>
                </a:solidFill>
                <a:effectLst/>
                <a:latin typeface="Helvetica Neue"/>
              </a:rPr>
              <a:t> allergenen in EU; Zoals; gluten bevattende granen, melk, sesam, pinda, selderij, vis, schaal en schelpdieren, mosterd, noten…</a:t>
            </a:r>
          </a:p>
          <a:p>
            <a:pPr algn="l"/>
            <a:endParaRPr lang="nl-NL" sz="1200" dirty="0">
              <a:solidFill>
                <a:srgbClr val="333333"/>
              </a:solidFill>
              <a:latin typeface="Helvetica Neue"/>
            </a:endParaRPr>
          </a:p>
          <a:p>
            <a:pPr algn="l"/>
            <a:r>
              <a:rPr lang="nl-NL" sz="1200" b="0" i="0" dirty="0">
                <a:solidFill>
                  <a:srgbClr val="333333"/>
                </a:solidFill>
                <a:effectLst/>
                <a:latin typeface="Helvetica Neue"/>
              </a:rPr>
              <a:t>Al onze allergenen zijn inzichtelijk bij de kwaliteitsafdeling. Dit geldt voor alle grondstoffen, hulpstoffen en eindproducten. Maar ook voor de producten gebruikt voor de productontwikkeling. </a:t>
            </a:r>
            <a:endParaRPr lang="nl-NL" b="0" i="0" dirty="0">
              <a:solidFill>
                <a:srgbClr val="333333"/>
              </a:solidFill>
              <a:effectLst/>
              <a:latin typeface="Helvetica Neue"/>
            </a:endParaRPr>
          </a:p>
        </p:txBody>
      </p:sp>
    </p:spTree>
    <p:extLst>
      <p:ext uri="{BB962C8B-B14F-4D97-AF65-F5344CB8AC3E}">
        <p14:creationId xmlns:p14="http://schemas.microsoft.com/office/powerpoint/2010/main" val="2692024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701208" y="109399"/>
            <a:ext cx="6493892" cy="841800"/>
          </a:xfrm>
        </p:spPr>
        <p:txBody>
          <a:bodyPr>
            <a:normAutofit/>
          </a:bodyPr>
          <a:lstStyle/>
          <a:p>
            <a:pPr algn="l"/>
            <a:r>
              <a:rPr lang="nl-NL" sz="2500" b="0" i="0" dirty="0">
                <a:solidFill>
                  <a:srgbClr val="333333"/>
                </a:solidFill>
                <a:effectLst/>
                <a:latin typeface="Helvetica Neue"/>
              </a:rPr>
              <a:t>Allergenen management</a:t>
            </a:r>
            <a:endParaRPr lang="en-GB" sz="2500"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1701208" y="951199"/>
            <a:ext cx="6493892" cy="3046988"/>
          </a:xfrm>
          <a:prstGeom prst="rect">
            <a:avLst/>
          </a:prstGeom>
          <a:noFill/>
        </p:spPr>
        <p:txBody>
          <a:bodyPr wrap="square">
            <a:spAutoFit/>
          </a:bodyPr>
          <a:lstStyle/>
          <a:p>
            <a:pPr algn="l"/>
            <a:r>
              <a:rPr lang="nl-NL" sz="1200" b="0" i="0" dirty="0">
                <a:solidFill>
                  <a:srgbClr val="333333"/>
                </a:solidFill>
                <a:effectLst/>
                <a:latin typeface="Helvetica Neue"/>
              </a:rPr>
              <a:t>Versleping van allergenen of onbedoelde aanwezigheid van allergenen (niet gedeclareerd op etiket) kan bijvoorbeeld ontstaan door:</a:t>
            </a:r>
          </a:p>
          <a:p>
            <a:pPr algn="l"/>
            <a:endParaRPr lang="nl-NL" sz="1200" dirty="0">
              <a:solidFill>
                <a:srgbClr val="333333"/>
              </a:solidFill>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Aanwezigheid in grondstof, terwijl dit niet in de grondstofspecificatie is vermeld.</a:t>
            </a:r>
          </a:p>
          <a:p>
            <a:pPr marL="285750" indent="-285750" algn="l">
              <a:buFont typeface="Arial" panose="020B0604020202020204" pitchFamily="34" charset="0"/>
              <a:buChar char="•"/>
            </a:pPr>
            <a:r>
              <a:rPr lang="nl-NL" sz="1200" b="0" i="0" dirty="0">
                <a:solidFill>
                  <a:srgbClr val="333333"/>
                </a:solidFill>
                <a:effectLst/>
                <a:latin typeface="Helvetica Neue"/>
              </a:rPr>
              <a:t>Gebruik van de verkeerde receptuur of foutief uitvoeren van de receptuur.</a:t>
            </a:r>
          </a:p>
          <a:p>
            <a:pPr marL="285750" indent="-285750" algn="l">
              <a:buFont typeface="Arial" panose="020B0604020202020204" pitchFamily="34" charset="0"/>
              <a:buChar char="•"/>
            </a:pPr>
            <a:r>
              <a:rPr lang="nl-NL" sz="1200" b="0" i="0" dirty="0">
                <a:solidFill>
                  <a:srgbClr val="333333"/>
                </a:solidFill>
                <a:effectLst/>
                <a:latin typeface="Helvetica Neue"/>
              </a:rPr>
              <a:t>Onjuiste vermelding op etiket of gebruik van het verkeerde etiket of verpakking.</a:t>
            </a:r>
          </a:p>
          <a:p>
            <a:pPr marL="285750" indent="-285750" algn="l">
              <a:buFont typeface="Arial" panose="020B0604020202020204" pitchFamily="34" charset="0"/>
              <a:buChar char="•"/>
            </a:pPr>
            <a:r>
              <a:rPr lang="nl-NL" sz="1200" b="0" i="0" dirty="0">
                <a:solidFill>
                  <a:srgbClr val="333333"/>
                </a:solidFill>
                <a:effectLst/>
                <a:latin typeface="Helvetica Neue"/>
              </a:rPr>
              <a:t>Onvoldoende effectieve reiniging.</a:t>
            </a:r>
          </a:p>
          <a:p>
            <a:pPr marL="285750" indent="-285750" algn="l">
              <a:buFont typeface="Arial" panose="020B0604020202020204" pitchFamily="34" charset="0"/>
              <a:buChar char="•"/>
            </a:pPr>
            <a:r>
              <a:rPr lang="nl-NL" sz="1200" b="0" i="0" dirty="0">
                <a:solidFill>
                  <a:srgbClr val="333333"/>
                </a:solidFill>
                <a:effectLst/>
                <a:latin typeface="Helvetica Neue"/>
              </a:rPr>
              <a:t>Verkeerde planningsvolgorde.</a:t>
            </a:r>
          </a:p>
          <a:p>
            <a:pPr marL="285750" indent="-285750" algn="l">
              <a:buFont typeface="Arial" panose="020B0604020202020204" pitchFamily="34" charset="0"/>
              <a:buChar char="•"/>
            </a:pPr>
            <a:r>
              <a:rPr lang="nl-NL" sz="1200" b="0" i="0" dirty="0">
                <a:solidFill>
                  <a:srgbClr val="333333"/>
                </a:solidFill>
                <a:effectLst/>
                <a:latin typeface="Helvetica Neue"/>
              </a:rPr>
              <a:t>Versleping via medewerkers (handen, kleding, schoeisel).</a:t>
            </a:r>
          </a:p>
          <a:p>
            <a:pPr marL="285750" indent="-285750" algn="l">
              <a:buFont typeface="Arial" panose="020B0604020202020204" pitchFamily="34" charset="0"/>
              <a:buChar char="•"/>
            </a:pPr>
            <a:r>
              <a:rPr lang="nl-NL" sz="1200" b="0" i="0" dirty="0">
                <a:solidFill>
                  <a:srgbClr val="333333"/>
                </a:solidFill>
                <a:effectLst/>
                <a:latin typeface="Helvetica Neue"/>
              </a:rPr>
              <a:t>Kapotte of open verpakkingen.</a:t>
            </a:r>
          </a:p>
          <a:p>
            <a:pPr marL="285750" indent="-285750" algn="l">
              <a:buFont typeface="Arial" panose="020B0604020202020204" pitchFamily="34" charset="0"/>
              <a:buChar char="•"/>
            </a:pPr>
            <a:r>
              <a:rPr lang="nl-NL" sz="1200" b="0" i="0" dirty="0">
                <a:solidFill>
                  <a:srgbClr val="333333"/>
                </a:solidFill>
                <a:effectLst/>
                <a:latin typeface="Helvetica Neue"/>
              </a:rPr>
              <a:t>Versleping via hulpmiddelen, apparatuur, machines, interne transportmiddelen, kratten, emmers, scheppen, meetmiddelen, etc.</a:t>
            </a:r>
          </a:p>
          <a:p>
            <a:pPr marL="285750" indent="-285750" algn="l">
              <a:buFont typeface="Arial" panose="020B0604020202020204" pitchFamily="34" charset="0"/>
              <a:buChar char="•"/>
            </a:pPr>
            <a:r>
              <a:rPr lang="nl-NL" sz="1200" b="0" i="0" dirty="0">
                <a:solidFill>
                  <a:srgbClr val="333333"/>
                </a:solidFill>
                <a:effectLst/>
                <a:latin typeface="Helvetica Neue"/>
              </a:rPr>
              <a:t>Versleping via de lucht (ook ventilatiesysteem) of water.</a:t>
            </a:r>
          </a:p>
          <a:p>
            <a:pPr marL="285750" indent="-285750" algn="l">
              <a:buFont typeface="Arial" panose="020B0604020202020204" pitchFamily="34" charset="0"/>
              <a:buChar char="•"/>
            </a:pPr>
            <a:r>
              <a:rPr lang="nl-NL" sz="1200" b="0" i="0" dirty="0">
                <a:solidFill>
                  <a:srgbClr val="333333"/>
                </a:solidFill>
                <a:effectLst/>
                <a:latin typeface="Helvetica Neue"/>
              </a:rPr>
              <a:t>Versleping via gereedschap van onderhoudsmonteur.</a:t>
            </a:r>
          </a:p>
          <a:p>
            <a:pPr marL="285750" indent="-285750" algn="l">
              <a:buFont typeface="Arial" panose="020B0604020202020204" pitchFamily="34" charset="0"/>
              <a:buChar char="•"/>
            </a:pPr>
            <a:r>
              <a:rPr lang="nl-NL" sz="1200" b="0" i="0" dirty="0">
                <a:solidFill>
                  <a:srgbClr val="333333"/>
                </a:solidFill>
                <a:effectLst/>
                <a:latin typeface="Helvetica Neue"/>
              </a:rPr>
              <a:t>Bij de risico analyse m.b.t. kruisbesmetting of versleping van allergenen is rekening gehouden met:</a:t>
            </a:r>
          </a:p>
        </p:txBody>
      </p:sp>
    </p:spTree>
    <p:extLst>
      <p:ext uri="{BB962C8B-B14F-4D97-AF65-F5344CB8AC3E}">
        <p14:creationId xmlns:p14="http://schemas.microsoft.com/office/powerpoint/2010/main" val="2981622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701208" y="109399"/>
            <a:ext cx="6493892" cy="841800"/>
          </a:xfrm>
        </p:spPr>
        <p:txBody>
          <a:bodyPr>
            <a:normAutofit/>
          </a:bodyPr>
          <a:lstStyle/>
          <a:p>
            <a:pPr algn="l"/>
            <a:r>
              <a:rPr lang="nl-NL" sz="2500" b="0" i="0" dirty="0">
                <a:solidFill>
                  <a:srgbClr val="333333"/>
                </a:solidFill>
                <a:effectLst/>
                <a:latin typeface="Helvetica Neue"/>
              </a:rPr>
              <a:t>Allergenen management</a:t>
            </a:r>
            <a:endParaRPr lang="en-GB" sz="2500"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1701208" y="951199"/>
            <a:ext cx="6493892" cy="1754326"/>
          </a:xfrm>
          <a:prstGeom prst="rect">
            <a:avLst/>
          </a:prstGeom>
          <a:noFill/>
        </p:spPr>
        <p:txBody>
          <a:bodyPr wrap="square">
            <a:spAutoFit/>
          </a:bodyPr>
          <a:lstStyle/>
          <a:p>
            <a:pPr algn="l"/>
            <a:r>
              <a:rPr lang="nl-NL" sz="1200" b="0" i="0" dirty="0">
                <a:solidFill>
                  <a:srgbClr val="333333"/>
                </a:solidFill>
                <a:effectLst/>
                <a:latin typeface="Helvetica Neue"/>
              </a:rPr>
              <a:t>De fysieke staat van de allergenen (bijvoorbeeld in poedervorm, plakkerige stof of deeltjesgrootte). Potentiële plaatsen in het proces waar kruisbesmetting kan plaatsvinden. De fysieke staat van de allergenen binnen ons bedrijf is o.a. in poedervorm (hulpstoffen en grondstoffen) en verwerkt in producten. De grootste kans op kruisbesmettingen ligt dan ook bij het afwegen en verwerken van deze grondstoffen. Bij onze leveranciers is nagevraagd of mogelijke kruisbesmettingen vermeld worden op de specificaties en/of etiket. Eventueel wordt naast de specificaties aanvullende informatie gevraagd aan de leverancier via vragenlijsten. Dit kan informatie geven over de aanwezigheid van allergenen in de grondstoffen, ingrediënten en mogelijke kruisbesmettingen in de fabriek of het proces.</a:t>
            </a:r>
          </a:p>
        </p:txBody>
      </p:sp>
    </p:spTree>
    <p:extLst>
      <p:ext uri="{BB962C8B-B14F-4D97-AF65-F5344CB8AC3E}">
        <p14:creationId xmlns:p14="http://schemas.microsoft.com/office/powerpoint/2010/main" val="3391328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701208" y="109399"/>
            <a:ext cx="6493892" cy="841800"/>
          </a:xfrm>
        </p:spPr>
        <p:txBody>
          <a:bodyPr>
            <a:normAutofit/>
          </a:bodyPr>
          <a:lstStyle/>
          <a:p>
            <a:pPr algn="l"/>
            <a:r>
              <a:rPr lang="nl-NL" sz="2500" b="0" i="0" dirty="0">
                <a:solidFill>
                  <a:srgbClr val="333333"/>
                </a:solidFill>
                <a:effectLst/>
                <a:latin typeface="Helvetica Neue"/>
              </a:rPr>
              <a:t>Allergenen management</a:t>
            </a:r>
            <a:endParaRPr lang="en-GB" sz="2500"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1701208" y="951199"/>
            <a:ext cx="6493892" cy="2923877"/>
          </a:xfrm>
          <a:prstGeom prst="rect">
            <a:avLst/>
          </a:prstGeom>
          <a:noFill/>
        </p:spPr>
        <p:txBody>
          <a:bodyPr wrap="square">
            <a:spAutoFit/>
          </a:bodyPr>
          <a:lstStyle/>
          <a:p>
            <a:pPr algn="l"/>
            <a:r>
              <a:rPr lang="nl-NL" sz="1200" b="0" i="0" dirty="0">
                <a:solidFill>
                  <a:srgbClr val="333333"/>
                </a:solidFill>
                <a:effectLst/>
                <a:latin typeface="Helvetica Neue"/>
              </a:rPr>
              <a:t>Mogelijke beheersmaatregelen zijn o.a.:</a:t>
            </a:r>
            <a:br>
              <a:rPr lang="nl-NL" sz="1200" b="0" i="0" dirty="0">
                <a:solidFill>
                  <a:srgbClr val="333333"/>
                </a:solidFill>
                <a:effectLst/>
                <a:latin typeface="Helvetica Neue"/>
              </a:rPr>
            </a:br>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fysieke scheiding; opslagplaats, identificatie, specifieke afdeling of lijn.</a:t>
            </a:r>
          </a:p>
          <a:p>
            <a:pPr marL="285750" indent="-285750" algn="l">
              <a:buFont typeface="Arial" panose="020B0604020202020204" pitchFamily="34" charset="0"/>
              <a:buChar char="•"/>
            </a:pPr>
            <a:r>
              <a:rPr lang="nl-NL" sz="1200" b="0" i="0" dirty="0">
                <a:solidFill>
                  <a:srgbClr val="333333"/>
                </a:solidFill>
                <a:effectLst/>
                <a:latin typeface="Helvetica Neue"/>
              </a:rPr>
              <a:t>scheiding in tijd (planning). De productie vindt plaats met zo groot mogelijke batches en de productievolgorde is afhankelijk van de allergenen (minste allergenen eerst).</a:t>
            </a:r>
          </a:p>
          <a:p>
            <a:pPr marL="285750" indent="-285750" algn="l">
              <a:buFont typeface="Arial" panose="020B0604020202020204" pitchFamily="34" charset="0"/>
              <a:buChar char="•"/>
            </a:pPr>
            <a:r>
              <a:rPr lang="nl-NL" sz="1200" b="0" i="0" dirty="0">
                <a:solidFill>
                  <a:srgbClr val="333333"/>
                </a:solidFill>
                <a:effectLst/>
                <a:latin typeface="Helvetica Neue"/>
              </a:rPr>
              <a:t>hygiëneregels, </a:t>
            </a:r>
            <a:r>
              <a:rPr lang="nl-NL" sz="1200" b="0" i="0" dirty="0" err="1">
                <a:solidFill>
                  <a:srgbClr val="333333"/>
                </a:solidFill>
                <a:effectLst/>
                <a:latin typeface="Helvetica Neue"/>
              </a:rPr>
              <a:t>delidicated</a:t>
            </a:r>
            <a:r>
              <a:rPr lang="nl-NL" sz="1200" b="0" i="0" dirty="0">
                <a:solidFill>
                  <a:srgbClr val="333333"/>
                </a:solidFill>
                <a:effectLst/>
                <a:latin typeface="Helvetica Neue"/>
              </a:rPr>
              <a:t> kleding, materialen, apparatuur. Vervangen van kleding voor/na productie of vervuiling.</a:t>
            </a:r>
          </a:p>
          <a:p>
            <a:pPr marL="285750" indent="-285750" algn="l">
              <a:buFont typeface="Arial" panose="020B0604020202020204" pitchFamily="34" charset="0"/>
              <a:buChar char="•"/>
            </a:pPr>
            <a:r>
              <a:rPr lang="nl-NL" sz="1200" b="0" i="0" dirty="0">
                <a:solidFill>
                  <a:srgbClr val="333333"/>
                </a:solidFill>
                <a:effectLst/>
                <a:latin typeface="Helvetica Neue"/>
              </a:rPr>
              <a:t>reiniging en desinfectie, controle m.b.v. </a:t>
            </a:r>
            <a:r>
              <a:rPr lang="nl-NL" sz="1200" b="0" i="0" dirty="0" err="1">
                <a:solidFill>
                  <a:srgbClr val="333333"/>
                </a:solidFill>
                <a:effectLst/>
                <a:latin typeface="Helvetica Neue"/>
              </a:rPr>
              <a:t>swabs</a:t>
            </a:r>
            <a:r>
              <a:rPr lang="nl-NL" sz="1200" b="0" i="0" dirty="0">
                <a:solidFill>
                  <a:srgbClr val="333333"/>
                </a:solidFill>
                <a:effectLst/>
                <a:latin typeface="Helvetica Neue"/>
              </a:rPr>
              <a:t>, testen. Methode afhankelijk van de risico analyse (potentiële besmetting boven grenswaarden).</a:t>
            </a:r>
          </a:p>
          <a:p>
            <a:pPr marL="285750" indent="-285750" algn="l">
              <a:buFont typeface="Arial" panose="020B0604020202020204" pitchFamily="34" charset="0"/>
              <a:buChar char="•"/>
            </a:pPr>
            <a:r>
              <a:rPr lang="nl-NL" sz="1200" b="0" i="0" dirty="0">
                <a:solidFill>
                  <a:srgbClr val="333333"/>
                </a:solidFill>
                <a:effectLst/>
                <a:latin typeface="Helvetica Neue"/>
              </a:rPr>
              <a:t>positieve vrijgave.</a:t>
            </a:r>
          </a:p>
          <a:p>
            <a:pPr marL="285750" indent="-285750" algn="l">
              <a:buFont typeface="Arial" panose="020B0604020202020204" pitchFamily="34" charset="0"/>
              <a:buChar char="•"/>
            </a:pPr>
            <a:r>
              <a:rPr lang="nl-NL" sz="1200" b="0" i="0" dirty="0">
                <a:solidFill>
                  <a:srgbClr val="333333"/>
                </a:solidFill>
                <a:effectLst/>
                <a:latin typeface="Helvetica Neue"/>
              </a:rPr>
              <a:t>visuele controle.</a:t>
            </a:r>
          </a:p>
          <a:p>
            <a:pPr marL="285750" indent="-285750" algn="l">
              <a:buFont typeface="Arial" panose="020B0604020202020204" pitchFamily="34" charset="0"/>
              <a:buChar char="•"/>
            </a:pPr>
            <a:r>
              <a:rPr lang="nl-NL" sz="1200" b="0" i="0" dirty="0">
                <a:solidFill>
                  <a:srgbClr val="333333"/>
                </a:solidFill>
                <a:effectLst/>
                <a:latin typeface="Helvetica Neue"/>
              </a:rPr>
              <a:t>afvalbeheer.</a:t>
            </a:r>
          </a:p>
          <a:p>
            <a:pPr marL="285750" indent="-285750" algn="l">
              <a:buFont typeface="Arial" panose="020B0604020202020204" pitchFamily="34" charset="0"/>
              <a:buChar char="•"/>
            </a:pPr>
            <a:r>
              <a:rPr lang="nl-NL" sz="1200" b="0" i="0" dirty="0">
                <a:solidFill>
                  <a:srgbClr val="333333"/>
                </a:solidFill>
                <a:effectLst/>
                <a:latin typeface="Helvetica Neue"/>
              </a:rPr>
              <a:t>toegestane etenswaren in de kantine.</a:t>
            </a:r>
          </a:p>
          <a:p>
            <a:pPr marL="285750" indent="-285750" algn="l">
              <a:buFont typeface="Arial" panose="020B0604020202020204" pitchFamily="34" charset="0"/>
              <a:buChar char="•"/>
            </a:pPr>
            <a:r>
              <a:rPr lang="nl-NL" sz="1200" b="0" i="0" dirty="0" err="1">
                <a:solidFill>
                  <a:srgbClr val="333333"/>
                </a:solidFill>
                <a:effectLst/>
                <a:latin typeface="Helvetica Neue"/>
              </a:rPr>
              <a:t>rework</a:t>
            </a:r>
            <a:r>
              <a:rPr lang="nl-NL" sz="1200" b="0" i="0" dirty="0">
                <a:solidFill>
                  <a:srgbClr val="333333"/>
                </a:solidFill>
                <a:effectLst/>
                <a:latin typeface="Helvetica Neue"/>
              </a:rPr>
              <a:t> management.</a:t>
            </a:r>
          </a:p>
          <a:p>
            <a:pPr marL="285750" indent="-285750" algn="l">
              <a:buFont typeface="Arial" panose="020B0604020202020204" pitchFamily="34" charset="0"/>
              <a:buChar char="•"/>
            </a:pPr>
            <a:r>
              <a:rPr lang="nl-NL" sz="1200" b="0" i="0" dirty="0">
                <a:solidFill>
                  <a:srgbClr val="333333"/>
                </a:solidFill>
                <a:effectLst/>
                <a:latin typeface="Helvetica Neue"/>
              </a:rPr>
              <a:t>Allergenenbeheer is onderdeel van de interne audit en verificatie.</a:t>
            </a:r>
          </a:p>
        </p:txBody>
      </p:sp>
    </p:spTree>
    <p:extLst>
      <p:ext uri="{BB962C8B-B14F-4D97-AF65-F5344CB8AC3E}">
        <p14:creationId xmlns:p14="http://schemas.microsoft.com/office/powerpoint/2010/main" val="2294999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51346" y="2238638"/>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4800" b="1" dirty="0"/>
              <a:t>Food </a:t>
            </a:r>
            <a:r>
              <a:rPr lang="nl-NL" sz="4800" b="1" dirty="0" err="1"/>
              <a:t>Defense</a:t>
            </a:r>
            <a:endParaRPr lang="nl-NL" sz="4800" b="1" dirty="0"/>
          </a:p>
        </p:txBody>
      </p:sp>
    </p:spTree>
    <p:extLst>
      <p:ext uri="{BB962C8B-B14F-4D97-AF65-F5344CB8AC3E}">
        <p14:creationId xmlns:p14="http://schemas.microsoft.com/office/powerpoint/2010/main" val="3928189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en-GB" dirty="0" err="1"/>
              <a:t>Voedselveiligheid</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4171951" cy="1569660"/>
          </a:xfrm>
          <a:prstGeom prst="rect">
            <a:avLst/>
          </a:prstGeom>
          <a:noFill/>
        </p:spPr>
        <p:txBody>
          <a:bodyPr wrap="square">
            <a:spAutoFit/>
          </a:bodyPr>
          <a:lstStyle/>
          <a:p>
            <a:pPr algn="l"/>
            <a:r>
              <a:rPr lang="nl-NL" sz="1200" b="0" i="0" dirty="0">
                <a:solidFill>
                  <a:schemeClr val="tx1"/>
                </a:solidFill>
                <a:effectLst/>
                <a:latin typeface="Helvetica Neue"/>
              </a:rPr>
              <a:t>Voedselveiligheid en hygiëne hebben alles met elkaar te maken. Of er hygiënisch gewerkt wordt, is voor een belangrijk deel afhankelijk van hoe jij en je collega’s werken. In deze module wordt informatie gegeven over voedselveiligheid en hygiëne. En hoe er zo goed mogelijk gewerkt kan worden om gevaren die leiden tot een gevaarlijk product te voorkomen. Hygiëne is van belang voor iedereen !!</a:t>
            </a:r>
          </a:p>
        </p:txBody>
      </p:sp>
      <p:pic>
        <p:nvPicPr>
          <p:cNvPr id="4" name="Afbeelding 3" descr="Afbeelding met persoon, venster, binnen&#10;&#10;Automatisch gegenereerde beschrijving">
            <a:extLst>
              <a:ext uri="{FF2B5EF4-FFF2-40B4-BE49-F238E27FC236}">
                <a16:creationId xmlns:a16="http://schemas.microsoft.com/office/drawing/2014/main" id="{A7E22684-B0FC-6E03-83F9-B6C55BE8BD2A}"/>
              </a:ext>
            </a:extLst>
          </p:cNvPr>
          <p:cNvPicPr>
            <a:picLocks noChangeAspect="1"/>
          </p:cNvPicPr>
          <p:nvPr/>
        </p:nvPicPr>
        <p:blipFill>
          <a:blip r:embed="rId2"/>
          <a:stretch>
            <a:fillRect/>
          </a:stretch>
        </p:blipFill>
        <p:spPr>
          <a:xfrm>
            <a:off x="4786684" y="728818"/>
            <a:ext cx="3641698" cy="242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7946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Food </a:t>
            </a:r>
            <a:r>
              <a:rPr lang="nl-NL" b="0" i="0" dirty="0" err="1">
                <a:solidFill>
                  <a:srgbClr val="333333"/>
                </a:solidFill>
                <a:effectLst/>
                <a:latin typeface="Helvetica Neue"/>
              </a:rPr>
              <a:t>Defense</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7882713" cy="1785104"/>
          </a:xfrm>
          <a:prstGeom prst="rect">
            <a:avLst/>
          </a:prstGeom>
          <a:noFill/>
        </p:spPr>
        <p:txBody>
          <a:bodyPr wrap="square">
            <a:spAutoFit/>
          </a:bodyPr>
          <a:lstStyle/>
          <a:p>
            <a:pPr algn="l"/>
            <a:r>
              <a:rPr lang="nl-NL" sz="1200" b="0" i="0" dirty="0">
                <a:solidFill>
                  <a:srgbClr val="333333"/>
                </a:solidFill>
                <a:effectLst/>
                <a:latin typeface="Helvetica Neue"/>
              </a:rPr>
              <a:t>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is een beveiligingsaanpak die moet voorkomen dat voedsel door opzettelijk handelen besmet kan raken. Hiermee is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een aanvulling op food </a:t>
            </a:r>
            <a:r>
              <a:rPr lang="nl-NL" sz="1200" b="0" i="0" dirty="0" err="1">
                <a:solidFill>
                  <a:srgbClr val="333333"/>
                </a:solidFill>
                <a:effectLst/>
                <a:latin typeface="Helvetica Neue"/>
              </a:rPr>
              <a:t>safety</a:t>
            </a:r>
            <a:r>
              <a:rPr lang="nl-NL" sz="1200" b="0" i="0" dirty="0">
                <a:solidFill>
                  <a:srgbClr val="333333"/>
                </a:solidFill>
                <a:effectLst/>
                <a:latin typeface="Helvetica Neue"/>
              </a:rPr>
              <a:t> dat gericht is op het voorkomen van onopzettelijke besmetting.</a:t>
            </a:r>
          </a:p>
          <a:p>
            <a:pPr algn="l"/>
            <a:endParaRPr lang="nl-NL" sz="1200" b="0" i="0" dirty="0">
              <a:solidFill>
                <a:srgbClr val="333333"/>
              </a:solidFill>
              <a:effectLst/>
              <a:latin typeface="Helvetica Neue"/>
            </a:endParaRPr>
          </a:p>
          <a:p>
            <a:pPr algn="l"/>
            <a:r>
              <a:rPr lang="nl-NL" sz="1200" b="0" i="0" dirty="0">
                <a:solidFill>
                  <a:srgbClr val="333333"/>
                </a:solidFill>
                <a:effectLst/>
                <a:latin typeface="Helvetica Neue"/>
              </a:rPr>
              <a:t>Het vakgebied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is ontstaan in de Verenigde Staten. Na de aanslagen van 11 september 2001 heeft de Amerikaanse overheid de voedingsindustrie tot één van de vitale infrastructuren benoemd. In 2002 is de </a:t>
            </a:r>
            <a:r>
              <a:rPr lang="nl-NL" sz="1200" b="0" i="0" dirty="0" err="1">
                <a:solidFill>
                  <a:srgbClr val="333333"/>
                </a:solidFill>
                <a:effectLst/>
                <a:latin typeface="Helvetica Neue"/>
              </a:rPr>
              <a:t>Bioterrorism</a:t>
            </a:r>
            <a:r>
              <a:rPr lang="nl-NL" sz="1200" b="0" i="0" dirty="0">
                <a:solidFill>
                  <a:srgbClr val="333333"/>
                </a:solidFill>
                <a:effectLst/>
                <a:latin typeface="Helvetica Neue"/>
              </a:rPr>
              <a:t> Act aangenomen. De Food and Drug </a:t>
            </a:r>
            <a:r>
              <a:rPr lang="nl-NL" sz="1200" b="0" i="0" dirty="0" err="1">
                <a:solidFill>
                  <a:srgbClr val="333333"/>
                </a:solidFill>
                <a:effectLst/>
                <a:latin typeface="Helvetica Neue"/>
              </a:rPr>
              <a:t>Authority</a:t>
            </a:r>
            <a:r>
              <a:rPr lang="nl-NL" sz="1200" b="0" i="0" dirty="0">
                <a:solidFill>
                  <a:srgbClr val="333333"/>
                </a:solidFill>
                <a:effectLst/>
                <a:latin typeface="Helvetica Neue"/>
              </a:rPr>
              <a:t> heeft naar aanleiding hiervan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eisen opgesteld.</a:t>
            </a:r>
          </a:p>
          <a:p>
            <a:pPr algn="l"/>
            <a:endParaRPr lang="nl-NL" sz="1200" b="0" i="0" dirty="0">
              <a:solidFill>
                <a:srgbClr val="333333"/>
              </a:solidFill>
              <a:effectLst/>
              <a:latin typeface="Helvetica Neue"/>
            </a:endParaRPr>
          </a:p>
        </p:txBody>
      </p:sp>
    </p:spTree>
    <p:extLst>
      <p:ext uri="{BB962C8B-B14F-4D97-AF65-F5344CB8AC3E}">
        <p14:creationId xmlns:p14="http://schemas.microsoft.com/office/powerpoint/2010/main" val="2245239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Food </a:t>
            </a:r>
            <a:r>
              <a:rPr lang="nl-NL" b="0" i="0" dirty="0" err="1">
                <a:solidFill>
                  <a:srgbClr val="333333"/>
                </a:solidFill>
                <a:effectLst/>
                <a:latin typeface="Helvetica Neue"/>
              </a:rPr>
              <a:t>Defense</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7882713" cy="1938992"/>
          </a:xfrm>
          <a:prstGeom prst="rect">
            <a:avLst/>
          </a:prstGeom>
          <a:noFill/>
        </p:spPr>
        <p:txBody>
          <a:bodyPr wrap="square">
            <a:spAutoFit/>
          </a:bodyPr>
          <a:lstStyle/>
          <a:p>
            <a:pPr algn="l"/>
            <a:r>
              <a:rPr lang="nl-NL" sz="1200" b="0" i="0" dirty="0">
                <a:solidFill>
                  <a:srgbClr val="333333"/>
                </a:solidFill>
                <a:effectLst/>
                <a:latin typeface="Helvetica Neue"/>
              </a:rPr>
              <a:t>Deze eisen gelden voor alle Amerikaanse ondernemingen, maar ook voor ondernemingen die hun producten exporteren naar de Amerikaanse markt. Een aantal eisen met betrekking tot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zijn de volgende</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Beschikken over een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plan.</a:t>
            </a:r>
          </a:p>
          <a:p>
            <a:pPr marL="285750" indent="-285750" algn="l">
              <a:buFont typeface="Arial" panose="020B0604020202020204" pitchFamily="34" charset="0"/>
              <a:buChar char="•"/>
            </a:pPr>
            <a:r>
              <a:rPr lang="nl-NL" sz="1200" b="0" i="0" dirty="0">
                <a:solidFill>
                  <a:srgbClr val="333333"/>
                </a:solidFill>
                <a:effectLst/>
                <a:latin typeface="Helvetica Neue"/>
              </a:rPr>
              <a:t>Een security risico analyse.</a:t>
            </a:r>
          </a:p>
          <a:p>
            <a:pPr marL="285750" indent="-285750" algn="l">
              <a:buFont typeface="Arial" panose="020B0604020202020204" pitchFamily="34" charset="0"/>
              <a:buChar char="•"/>
            </a:pPr>
            <a:r>
              <a:rPr lang="nl-NL" sz="1200" b="0" i="0" dirty="0">
                <a:solidFill>
                  <a:srgbClr val="333333"/>
                </a:solidFill>
                <a:effectLst/>
                <a:latin typeface="Helvetica Neue"/>
              </a:rPr>
              <a:t>Een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maatregelenplan.</a:t>
            </a:r>
          </a:p>
          <a:p>
            <a:pPr marL="285750" indent="-285750" algn="l">
              <a:buFont typeface="Arial" panose="020B0604020202020204" pitchFamily="34" charset="0"/>
              <a:buChar char="•"/>
            </a:pPr>
            <a:r>
              <a:rPr lang="nl-NL" sz="1200" b="0" i="0" dirty="0">
                <a:solidFill>
                  <a:srgbClr val="333333"/>
                </a:solidFill>
                <a:effectLst/>
                <a:latin typeface="Helvetica Neue"/>
              </a:rPr>
              <a:t>Terreinafscheiding en toegangscontrole.</a:t>
            </a:r>
          </a:p>
          <a:p>
            <a:pPr marL="285750" indent="-285750" algn="l">
              <a:buFont typeface="Arial" panose="020B0604020202020204" pitchFamily="34" charset="0"/>
              <a:buChar char="•"/>
            </a:pPr>
            <a:r>
              <a:rPr lang="nl-NL" sz="1200" b="0" i="0" dirty="0">
                <a:solidFill>
                  <a:srgbClr val="333333"/>
                </a:solidFill>
                <a:effectLst/>
                <a:latin typeface="Helvetica Neue"/>
              </a:rPr>
              <a:t>Bewustwording van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a:t>
            </a:r>
          </a:p>
          <a:p>
            <a:pPr marL="285750" indent="-285750" algn="l">
              <a:buFont typeface="Arial" panose="020B0604020202020204" pitchFamily="34" charset="0"/>
              <a:buChar char="•"/>
            </a:pPr>
            <a:r>
              <a:rPr lang="nl-NL" sz="1200" b="0" i="0" dirty="0">
                <a:solidFill>
                  <a:srgbClr val="333333"/>
                </a:solidFill>
                <a:effectLst/>
                <a:latin typeface="Helvetica Neue"/>
              </a:rPr>
              <a:t>Organisatie op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a:t>
            </a:r>
          </a:p>
          <a:p>
            <a:pPr algn="l"/>
            <a:endParaRPr lang="nl-NL" sz="1200" b="0" i="0" dirty="0">
              <a:solidFill>
                <a:srgbClr val="333333"/>
              </a:solidFill>
              <a:effectLst/>
              <a:latin typeface="Helvetica Neue"/>
            </a:endParaRPr>
          </a:p>
        </p:txBody>
      </p:sp>
    </p:spTree>
    <p:extLst>
      <p:ext uri="{BB962C8B-B14F-4D97-AF65-F5344CB8AC3E}">
        <p14:creationId xmlns:p14="http://schemas.microsoft.com/office/powerpoint/2010/main" val="1582481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Food </a:t>
            </a:r>
            <a:r>
              <a:rPr lang="nl-NL" b="0" i="0" dirty="0" err="1">
                <a:solidFill>
                  <a:srgbClr val="333333"/>
                </a:solidFill>
                <a:effectLst/>
                <a:latin typeface="Helvetica Neue"/>
              </a:rPr>
              <a:t>Defense</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7757989" cy="2000548"/>
          </a:xfrm>
          <a:prstGeom prst="rect">
            <a:avLst/>
          </a:prstGeom>
          <a:noFill/>
        </p:spPr>
        <p:txBody>
          <a:bodyPr wrap="square">
            <a:spAutoFit/>
          </a:bodyPr>
          <a:lstStyle/>
          <a:p>
            <a:pPr algn="l"/>
            <a:r>
              <a:rPr lang="nl-NL" sz="1200" b="0" i="0" dirty="0">
                <a:solidFill>
                  <a:srgbClr val="333333"/>
                </a:solidFill>
                <a:effectLst/>
                <a:latin typeface="Helvetica Neue"/>
              </a:rPr>
              <a:t>Deze eisen gelden voor alle Amerikaanse ondernemingen, maar ook voor ondernemingen die hun producten exporteren naar de Amerikaanse markt. Een aantal eisen met betrekking tot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zijn de volgende</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Beschikken over een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plan.</a:t>
            </a:r>
          </a:p>
          <a:p>
            <a:pPr marL="285750" indent="-285750" algn="l">
              <a:buFont typeface="Arial" panose="020B0604020202020204" pitchFamily="34" charset="0"/>
              <a:buChar char="•"/>
            </a:pPr>
            <a:r>
              <a:rPr lang="nl-NL" sz="1200" b="0" i="0" dirty="0">
                <a:solidFill>
                  <a:srgbClr val="333333"/>
                </a:solidFill>
                <a:effectLst/>
                <a:latin typeface="Helvetica Neue"/>
              </a:rPr>
              <a:t>Een security risico analyse.</a:t>
            </a:r>
          </a:p>
          <a:p>
            <a:pPr marL="285750" indent="-285750" algn="l">
              <a:buFont typeface="Arial" panose="020B0604020202020204" pitchFamily="34" charset="0"/>
              <a:buChar char="•"/>
            </a:pPr>
            <a:r>
              <a:rPr lang="nl-NL" sz="1200" b="0" i="0" dirty="0">
                <a:solidFill>
                  <a:srgbClr val="333333"/>
                </a:solidFill>
                <a:effectLst/>
                <a:latin typeface="Helvetica Neue"/>
              </a:rPr>
              <a:t>Een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maatregelenplan.</a:t>
            </a:r>
          </a:p>
          <a:p>
            <a:pPr marL="285750" indent="-285750" algn="l">
              <a:buFont typeface="Arial" panose="020B0604020202020204" pitchFamily="34" charset="0"/>
              <a:buChar char="•"/>
            </a:pPr>
            <a:r>
              <a:rPr lang="nl-NL" sz="1200" b="0" i="0" dirty="0">
                <a:solidFill>
                  <a:srgbClr val="333333"/>
                </a:solidFill>
                <a:effectLst/>
                <a:latin typeface="Helvetica Neue"/>
              </a:rPr>
              <a:t>Terreinafscheiding en toegangscontrole.</a:t>
            </a:r>
          </a:p>
          <a:p>
            <a:pPr marL="285750" indent="-285750" algn="l">
              <a:buFont typeface="Arial" panose="020B0604020202020204" pitchFamily="34" charset="0"/>
              <a:buChar char="•"/>
            </a:pPr>
            <a:r>
              <a:rPr lang="nl-NL" sz="1200" b="0" i="0" dirty="0">
                <a:solidFill>
                  <a:srgbClr val="333333"/>
                </a:solidFill>
                <a:effectLst/>
                <a:latin typeface="Helvetica Neue"/>
              </a:rPr>
              <a:t>Bewustwording van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a:t>
            </a:r>
          </a:p>
          <a:p>
            <a:pPr marL="285750" indent="-285750" algn="l">
              <a:buFont typeface="Arial" panose="020B0604020202020204" pitchFamily="34" charset="0"/>
              <a:buChar char="•"/>
            </a:pPr>
            <a:r>
              <a:rPr lang="nl-NL" sz="1200" b="0" i="0" dirty="0">
                <a:solidFill>
                  <a:srgbClr val="333333"/>
                </a:solidFill>
                <a:effectLst/>
                <a:latin typeface="Helvetica Neue"/>
              </a:rPr>
              <a:t>Organisatie op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a:t>
            </a:r>
          </a:p>
          <a:p>
            <a:pPr algn="l"/>
            <a:endParaRPr lang="nl-NL" sz="1200" b="0" i="0" dirty="0">
              <a:solidFill>
                <a:srgbClr val="333333"/>
              </a:solidFill>
              <a:effectLst/>
              <a:latin typeface="Helvetica Neue"/>
            </a:endParaRPr>
          </a:p>
        </p:txBody>
      </p:sp>
    </p:spTree>
    <p:extLst>
      <p:ext uri="{BB962C8B-B14F-4D97-AF65-F5344CB8AC3E}">
        <p14:creationId xmlns:p14="http://schemas.microsoft.com/office/powerpoint/2010/main" val="1694407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Food </a:t>
            </a:r>
            <a:r>
              <a:rPr lang="nl-NL" b="0" i="0" dirty="0" err="1">
                <a:solidFill>
                  <a:srgbClr val="333333"/>
                </a:solidFill>
                <a:effectLst/>
                <a:latin typeface="Helvetica Neue"/>
              </a:rPr>
              <a:t>Defense</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7882713" cy="1569660"/>
          </a:xfrm>
          <a:prstGeom prst="rect">
            <a:avLst/>
          </a:prstGeom>
          <a:noFill/>
        </p:spPr>
        <p:txBody>
          <a:bodyPr wrap="square">
            <a:spAutoFit/>
          </a:bodyPr>
          <a:lstStyle/>
          <a:p>
            <a:pPr algn="l"/>
            <a:r>
              <a:rPr lang="nl-NL" sz="1200" b="0" i="0" dirty="0">
                <a:solidFill>
                  <a:srgbClr val="333333"/>
                </a:solidFill>
                <a:effectLst/>
                <a:latin typeface="Helvetica Neue"/>
              </a:rPr>
              <a:t>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en voedselveiligheid hebben hetzelfde doel: een veilig product om consument, merk en branche te beschermen. De methode en kennis voor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is echter totaal verschillend van voedselveiligheid. Voor voedselveiligheid wordt gebruik gemaakt van de HACCP-methode. Deze is echter niet geschikt voor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Voor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wordt security kennis vereist. Belangrijk is tevens dat maatregelen op het gebied van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productie- en logistieke processen niet verstoren. In ons bedrijf zijn passende maatregelen genomen voor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Met de bedrijfsbeveiligingsprocedure, </a:t>
            </a:r>
            <a:r>
              <a:rPr lang="nl-NL" sz="1200" b="0" i="0" dirty="0" err="1">
                <a:solidFill>
                  <a:srgbClr val="333333"/>
                </a:solidFill>
                <a:effectLst/>
                <a:latin typeface="Helvetica Neue"/>
              </a:rPr>
              <a:t>recallprocedure</a:t>
            </a:r>
            <a:r>
              <a:rPr lang="nl-NL" sz="1200" b="0" i="0" dirty="0">
                <a:solidFill>
                  <a:srgbClr val="333333"/>
                </a:solidFill>
                <a:effectLst/>
                <a:latin typeface="Helvetica Neue"/>
              </a:rPr>
              <a:t> en HACCP-team sessies zijn we continu voorbereid en paraat voor Food </a:t>
            </a:r>
            <a:r>
              <a:rPr lang="nl-NL" sz="1200" b="0" i="0" dirty="0" err="1">
                <a:solidFill>
                  <a:srgbClr val="333333"/>
                </a:solidFill>
                <a:effectLst/>
                <a:latin typeface="Helvetica Neue"/>
              </a:rPr>
              <a:t>Defense</a:t>
            </a:r>
            <a:r>
              <a:rPr lang="nl-NL" sz="1200" b="0" i="0" dirty="0">
                <a:solidFill>
                  <a:srgbClr val="333333"/>
                </a:solidFill>
                <a:effectLst/>
                <a:latin typeface="Helvetica Neue"/>
              </a:rPr>
              <a:t>. Bij eventuele sabotage vindt via het calamiteitenplan evacuatie etc. plaats.</a:t>
            </a:r>
            <a:endParaRPr lang="nl-NL" sz="1050" b="0" i="0" dirty="0">
              <a:solidFill>
                <a:srgbClr val="333333"/>
              </a:solidFill>
              <a:effectLst/>
              <a:latin typeface="Helvetica Neue"/>
            </a:endParaRPr>
          </a:p>
        </p:txBody>
      </p:sp>
    </p:spTree>
    <p:extLst>
      <p:ext uri="{BB962C8B-B14F-4D97-AF65-F5344CB8AC3E}">
        <p14:creationId xmlns:p14="http://schemas.microsoft.com/office/powerpoint/2010/main" val="2847073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BE84627-2C65-6DB2-DDF3-91B45368FAEF}"/>
              </a:ext>
            </a:extLst>
          </p:cNvPr>
          <p:cNvSpPr txBox="1"/>
          <p:nvPr/>
        </p:nvSpPr>
        <p:spPr>
          <a:xfrm>
            <a:off x="400048" y="1423677"/>
            <a:ext cx="7797747" cy="3600986"/>
          </a:xfrm>
          <a:prstGeom prst="rect">
            <a:avLst/>
          </a:prstGeom>
          <a:noFill/>
        </p:spPr>
        <p:txBody>
          <a:bodyPr wrap="square" numCol="2" spcCol="432000">
            <a:spAutoFit/>
          </a:bodyPr>
          <a:lstStyle/>
          <a:p>
            <a:pPr marL="171450" indent="-171450" algn="l">
              <a:buFont typeface="Arial" panose="020B0604020202020204" pitchFamily="34" charset="0"/>
              <a:buChar char="•"/>
            </a:pPr>
            <a:r>
              <a:rPr lang="nl-NL" sz="1100" b="0" i="0" dirty="0">
                <a:solidFill>
                  <a:srgbClr val="333333"/>
                </a:solidFill>
                <a:effectLst/>
                <a:latin typeface="Helvetica Neue"/>
              </a:rPr>
              <a:t>Bedrijfsleiding</a:t>
            </a:r>
          </a:p>
          <a:p>
            <a:pPr marL="171450" indent="-171450" algn="l">
              <a:buFont typeface="Arial" panose="020B0604020202020204" pitchFamily="34" charset="0"/>
              <a:buChar char="•"/>
            </a:pPr>
            <a:r>
              <a:rPr lang="nl-NL" sz="1100" b="0" i="0" dirty="0">
                <a:solidFill>
                  <a:srgbClr val="333333"/>
                </a:solidFill>
                <a:effectLst/>
                <a:latin typeface="Helvetica Neue"/>
              </a:rPr>
              <a:t>Voorbereiding op mogelijke knoeierij of andere kwaadwillige, misdadige of terroristische activiteiten.</a:t>
            </a:r>
          </a:p>
          <a:p>
            <a:pPr marL="171450" indent="-171450" algn="l">
              <a:buFont typeface="Arial" panose="020B0604020202020204" pitchFamily="34" charset="0"/>
              <a:buChar char="•"/>
            </a:pPr>
            <a:r>
              <a:rPr lang="nl-NL" sz="1100" b="0" i="0" dirty="0">
                <a:solidFill>
                  <a:srgbClr val="333333"/>
                </a:solidFill>
                <a:effectLst/>
                <a:latin typeface="Helvetica Neue"/>
              </a:rPr>
              <a:t>Toezicht.</a:t>
            </a:r>
          </a:p>
          <a:p>
            <a:pPr marL="171450" indent="-171450" algn="l">
              <a:buFont typeface="Arial" panose="020B0604020202020204" pitchFamily="34" charset="0"/>
              <a:buChar char="•"/>
            </a:pPr>
            <a:r>
              <a:rPr lang="nl-NL" sz="1100" b="0" i="0" dirty="0">
                <a:solidFill>
                  <a:srgbClr val="333333"/>
                </a:solidFill>
                <a:effectLst/>
                <a:latin typeface="Helvetica Neue"/>
              </a:rPr>
              <a:t>Strategie voor terugroepacties.</a:t>
            </a:r>
          </a:p>
          <a:p>
            <a:pPr marL="171450" indent="-171450" algn="l">
              <a:buFont typeface="Arial" panose="020B0604020202020204" pitchFamily="34" charset="0"/>
              <a:buChar char="•"/>
            </a:pPr>
            <a:r>
              <a:rPr lang="nl-NL" sz="1100" b="0" i="0" dirty="0">
                <a:solidFill>
                  <a:srgbClr val="333333"/>
                </a:solidFill>
                <a:effectLst/>
                <a:latin typeface="Helvetica Neue"/>
              </a:rPr>
              <a:t>Onderzoek naar verdachte activiteiten</a:t>
            </a:r>
          </a:p>
          <a:p>
            <a:pPr marL="171450" indent="-171450" algn="l">
              <a:buFont typeface="Arial" panose="020B0604020202020204" pitchFamily="34" charset="0"/>
              <a:buChar char="•"/>
            </a:pPr>
            <a:r>
              <a:rPr lang="nl-NL" sz="1100" b="0" i="0" dirty="0">
                <a:solidFill>
                  <a:srgbClr val="333333"/>
                </a:solidFill>
                <a:effectLst/>
                <a:latin typeface="Helvetica Neue"/>
              </a:rPr>
              <a:t>Evaluatieprogramma.</a:t>
            </a:r>
          </a:p>
          <a:p>
            <a:pPr marL="171450" indent="-171450" algn="l">
              <a:buFont typeface="Arial" panose="020B0604020202020204" pitchFamily="34" charset="0"/>
              <a:buChar char="•"/>
            </a:pPr>
            <a:r>
              <a:rPr lang="nl-NL" sz="1100" b="0" i="0" dirty="0">
                <a:solidFill>
                  <a:srgbClr val="333333"/>
                </a:solidFill>
                <a:effectLst/>
                <a:latin typeface="Helvetica Neue"/>
              </a:rPr>
              <a:t>Menselijke factoren – medewerkers</a:t>
            </a:r>
          </a:p>
          <a:p>
            <a:pPr marL="171450" indent="-171450" algn="l">
              <a:buFont typeface="Arial" panose="020B0604020202020204" pitchFamily="34" charset="0"/>
              <a:buChar char="•"/>
            </a:pPr>
            <a:r>
              <a:rPr lang="nl-NL" sz="1100" b="0" i="0" dirty="0">
                <a:solidFill>
                  <a:srgbClr val="333333"/>
                </a:solidFill>
                <a:effectLst/>
                <a:latin typeface="Helvetica Neue"/>
              </a:rPr>
              <a:t>Screening (voor, tijdens en na indiensttreding).</a:t>
            </a:r>
          </a:p>
          <a:p>
            <a:pPr marL="171450" indent="-171450" algn="l">
              <a:buFont typeface="Arial" panose="020B0604020202020204" pitchFamily="34" charset="0"/>
              <a:buChar char="•"/>
            </a:pPr>
            <a:r>
              <a:rPr lang="nl-NL" sz="1100" b="0" i="0" dirty="0">
                <a:solidFill>
                  <a:srgbClr val="333333"/>
                </a:solidFill>
                <a:effectLst/>
                <a:latin typeface="Helvetica Neue"/>
              </a:rPr>
              <a:t>Dagelijkse werkopdrachten.</a:t>
            </a:r>
          </a:p>
          <a:p>
            <a:pPr marL="171450" indent="-171450" algn="l">
              <a:buFont typeface="Arial" panose="020B0604020202020204" pitchFamily="34" charset="0"/>
              <a:buChar char="•"/>
            </a:pPr>
            <a:r>
              <a:rPr lang="nl-NL" sz="1100" b="0" i="0" dirty="0">
                <a:solidFill>
                  <a:srgbClr val="333333"/>
                </a:solidFill>
                <a:effectLst/>
                <a:latin typeface="Helvetica Neue"/>
              </a:rPr>
              <a:t>Identificatie.</a:t>
            </a:r>
          </a:p>
          <a:p>
            <a:pPr marL="171450" indent="-171450" algn="l">
              <a:buFont typeface="Arial" panose="020B0604020202020204" pitchFamily="34" charset="0"/>
              <a:buChar char="•"/>
            </a:pPr>
            <a:r>
              <a:rPr lang="nl-NL" sz="1100" b="0" i="0" dirty="0">
                <a:solidFill>
                  <a:srgbClr val="333333"/>
                </a:solidFill>
                <a:effectLst/>
                <a:latin typeface="Helvetica Neue"/>
              </a:rPr>
              <a:t>Toegangsbeperking.</a:t>
            </a:r>
          </a:p>
          <a:p>
            <a:pPr marL="171450" indent="-171450" algn="l">
              <a:buFont typeface="Arial" panose="020B0604020202020204" pitchFamily="34" charset="0"/>
              <a:buChar char="•"/>
            </a:pPr>
            <a:r>
              <a:rPr lang="nl-NL" sz="1100" b="0" i="0" dirty="0">
                <a:solidFill>
                  <a:srgbClr val="333333"/>
                </a:solidFill>
                <a:effectLst/>
                <a:latin typeface="Helvetica Neue"/>
              </a:rPr>
              <a:t>Persoonlijke bezittingen.</a:t>
            </a:r>
          </a:p>
          <a:p>
            <a:pPr marL="171450" indent="-171450" algn="l">
              <a:buFont typeface="Arial" panose="020B0604020202020204" pitchFamily="34" charset="0"/>
              <a:buChar char="•"/>
            </a:pPr>
            <a:r>
              <a:rPr lang="nl-NL" sz="1100" b="0" i="0" dirty="0">
                <a:solidFill>
                  <a:srgbClr val="333333"/>
                </a:solidFill>
                <a:effectLst/>
                <a:latin typeface="Helvetica Neue"/>
              </a:rPr>
              <a:t>Training in voedselveiligheidsprocedures.</a:t>
            </a:r>
          </a:p>
          <a:p>
            <a:pPr marL="171450" indent="-171450" algn="l">
              <a:buFont typeface="Arial" panose="020B0604020202020204" pitchFamily="34" charset="0"/>
              <a:buChar char="•"/>
            </a:pPr>
            <a:r>
              <a:rPr lang="nl-NL" sz="1100" b="0" i="0" dirty="0">
                <a:solidFill>
                  <a:srgbClr val="333333"/>
                </a:solidFill>
                <a:effectLst/>
                <a:latin typeface="Helvetica Neue"/>
              </a:rPr>
              <a:t>Ongebruikelijk gedrag.</a:t>
            </a:r>
          </a:p>
          <a:p>
            <a:pPr marL="171450" indent="-171450" algn="l">
              <a:buFont typeface="Arial" panose="020B0604020202020204" pitchFamily="34" charset="0"/>
              <a:buChar char="•"/>
            </a:pPr>
            <a:r>
              <a:rPr lang="nl-NL" sz="1100" b="0" i="0" dirty="0">
                <a:solidFill>
                  <a:srgbClr val="333333"/>
                </a:solidFill>
                <a:effectLst/>
                <a:latin typeface="Helvetica Neue"/>
              </a:rPr>
              <a:t>Gezondheid van het personeel.</a:t>
            </a:r>
          </a:p>
          <a:p>
            <a:pPr marL="171450" indent="-171450" algn="l">
              <a:buFont typeface="Arial" panose="020B0604020202020204" pitchFamily="34" charset="0"/>
              <a:buChar char="•"/>
            </a:pPr>
            <a:r>
              <a:rPr lang="nl-NL" sz="1100" b="0" i="0" dirty="0">
                <a:solidFill>
                  <a:srgbClr val="333333"/>
                </a:solidFill>
                <a:effectLst/>
                <a:latin typeface="Helvetica Neue"/>
              </a:rPr>
              <a:t>Menselijke factoren - het publiek</a:t>
            </a:r>
          </a:p>
          <a:p>
            <a:pPr marL="171450" indent="-171450" algn="l">
              <a:buFont typeface="Arial" panose="020B0604020202020204" pitchFamily="34" charset="0"/>
              <a:buChar char="•"/>
            </a:pPr>
            <a:endParaRPr lang="nl-NL" sz="1100" b="0" i="0" dirty="0">
              <a:solidFill>
                <a:srgbClr val="333333"/>
              </a:solidFill>
              <a:effectLst/>
              <a:latin typeface="Helvetica Neue"/>
            </a:endParaRPr>
          </a:p>
          <a:p>
            <a:pPr marL="171450" indent="-171450" algn="l">
              <a:buFont typeface="Arial" panose="020B0604020202020204" pitchFamily="34" charset="0"/>
              <a:buChar char="•"/>
            </a:pPr>
            <a:endParaRPr lang="nl-NL" sz="1100" dirty="0">
              <a:solidFill>
                <a:srgbClr val="333333"/>
              </a:solidFill>
              <a:latin typeface="Helvetica Neue"/>
            </a:endParaRPr>
          </a:p>
          <a:p>
            <a:pPr marL="171450" indent="-171450" algn="l">
              <a:buFont typeface="Arial" panose="020B0604020202020204" pitchFamily="34" charset="0"/>
              <a:buChar char="•"/>
            </a:pPr>
            <a:endParaRPr lang="nl-NL" sz="1100" b="0" i="0" dirty="0">
              <a:solidFill>
                <a:srgbClr val="333333"/>
              </a:solidFill>
              <a:effectLst/>
              <a:latin typeface="Helvetica Neue"/>
            </a:endParaRPr>
          </a:p>
          <a:p>
            <a:pPr marL="171450" indent="-171450" algn="l">
              <a:buFont typeface="Arial" panose="020B0604020202020204" pitchFamily="34" charset="0"/>
              <a:buChar char="•"/>
            </a:pPr>
            <a:r>
              <a:rPr lang="nl-NL" sz="1100" b="0" i="0" dirty="0">
                <a:solidFill>
                  <a:srgbClr val="333333"/>
                </a:solidFill>
                <a:effectLst/>
                <a:latin typeface="Helvetica Neue"/>
              </a:rPr>
              <a:t>Bezoekers (bijvoorbeeld aannemers, vertegenwoordigers van leveranciers, bezorgers, </a:t>
            </a:r>
          </a:p>
          <a:p>
            <a:pPr algn="l"/>
            <a:r>
              <a:rPr lang="nl-NL" sz="1100" dirty="0">
                <a:solidFill>
                  <a:srgbClr val="333333"/>
                </a:solidFill>
                <a:latin typeface="Helvetica Neue"/>
              </a:rPr>
              <a:t>     </a:t>
            </a:r>
            <a:r>
              <a:rPr lang="nl-NL" sz="1100" b="0" i="0" dirty="0">
                <a:solidFill>
                  <a:srgbClr val="333333"/>
                </a:solidFill>
                <a:effectLst/>
                <a:latin typeface="Helvetica Neue"/>
              </a:rPr>
              <a:t>cliënten, koeriers, vertegenwoordigers van verdelgingsbedrijven, accountants van buiten het bedrijf, inspecteurs, verslaggevers, excursies).</a:t>
            </a:r>
          </a:p>
          <a:p>
            <a:pPr marL="171450" indent="-171450" algn="l">
              <a:buFont typeface="Arial" panose="020B0604020202020204" pitchFamily="34" charset="0"/>
              <a:buChar char="•"/>
            </a:pPr>
            <a:r>
              <a:rPr lang="nl-NL" sz="1100" b="0" i="0" dirty="0">
                <a:solidFill>
                  <a:srgbClr val="333333"/>
                </a:solidFill>
                <a:effectLst/>
                <a:latin typeface="Helvetica Neue"/>
              </a:rPr>
              <a:t>Bedrijfsruimte.</a:t>
            </a:r>
          </a:p>
          <a:p>
            <a:pPr marL="171450" indent="-171450" algn="l">
              <a:buFont typeface="Arial" panose="020B0604020202020204" pitchFamily="34" charset="0"/>
              <a:buChar char="•"/>
            </a:pPr>
            <a:r>
              <a:rPr lang="nl-NL" sz="1100" b="0" i="0" dirty="0">
                <a:solidFill>
                  <a:srgbClr val="333333"/>
                </a:solidFill>
                <a:effectLst/>
                <a:latin typeface="Helvetica Neue"/>
              </a:rPr>
              <a:t>Structurele beveiliging.</a:t>
            </a:r>
          </a:p>
          <a:p>
            <a:pPr marL="171450" indent="-171450" algn="l">
              <a:buFont typeface="Arial" panose="020B0604020202020204" pitchFamily="34" charset="0"/>
              <a:buChar char="•"/>
            </a:pPr>
            <a:r>
              <a:rPr lang="nl-NL" sz="1100" b="0" i="0" dirty="0">
                <a:solidFill>
                  <a:srgbClr val="333333"/>
                </a:solidFill>
                <a:effectLst/>
                <a:latin typeface="Helvetica Neue"/>
              </a:rPr>
              <a:t>Laboratoriumbeveiliging.</a:t>
            </a:r>
          </a:p>
          <a:p>
            <a:pPr marL="171450" indent="-171450" algn="l">
              <a:buFont typeface="Arial" panose="020B0604020202020204" pitchFamily="34" charset="0"/>
              <a:buChar char="•"/>
            </a:pPr>
            <a:r>
              <a:rPr lang="nl-NL" sz="1100" b="0" i="0" dirty="0">
                <a:solidFill>
                  <a:srgbClr val="333333"/>
                </a:solidFill>
                <a:effectLst/>
                <a:latin typeface="Helvetica Neue"/>
              </a:rPr>
              <a:t>Opslag en gebruik van giftige en toxische chemicaliën (bijvoorbeeld, reinigings- en ontsmettingsstoffen en verdelgingsmiddelen).</a:t>
            </a:r>
          </a:p>
          <a:p>
            <a:pPr marL="171450" indent="-171450" algn="l">
              <a:buFont typeface="Arial" panose="020B0604020202020204" pitchFamily="34" charset="0"/>
              <a:buChar char="•"/>
            </a:pPr>
            <a:r>
              <a:rPr lang="nl-NL" sz="1100" b="0" i="0" dirty="0">
                <a:solidFill>
                  <a:srgbClr val="333333"/>
                </a:solidFill>
                <a:effectLst/>
                <a:latin typeface="Helvetica Neue"/>
              </a:rPr>
              <a:t>Bedrijfsvoering</a:t>
            </a:r>
          </a:p>
          <a:p>
            <a:pPr marL="171450" indent="-171450" algn="l">
              <a:buFont typeface="Arial" panose="020B0604020202020204" pitchFamily="34" charset="0"/>
              <a:buChar char="•"/>
            </a:pPr>
            <a:r>
              <a:rPr lang="nl-NL" sz="1100" b="0" i="0" dirty="0">
                <a:solidFill>
                  <a:srgbClr val="333333"/>
                </a:solidFill>
                <a:effectLst/>
                <a:latin typeface="Helvetica Neue"/>
              </a:rPr>
              <a:t>Binnenkomende materialen en aannemerswerkzaamheden.</a:t>
            </a:r>
          </a:p>
          <a:p>
            <a:pPr marL="171450" indent="-171450" algn="l">
              <a:buFont typeface="Arial" panose="020B0604020202020204" pitchFamily="34" charset="0"/>
              <a:buChar char="•"/>
            </a:pPr>
            <a:r>
              <a:rPr lang="nl-NL" sz="1100" b="0" i="0" dirty="0">
                <a:solidFill>
                  <a:srgbClr val="333333"/>
                </a:solidFill>
                <a:effectLst/>
                <a:latin typeface="Helvetica Neue"/>
              </a:rPr>
              <a:t>Opslag.</a:t>
            </a:r>
          </a:p>
          <a:p>
            <a:pPr marL="171450" indent="-171450" algn="l">
              <a:buFont typeface="Arial" panose="020B0604020202020204" pitchFamily="34" charset="0"/>
              <a:buChar char="•"/>
            </a:pPr>
            <a:r>
              <a:rPr lang="nl-NL" sz="1100" b="0" i="0" dirty="0">
                <a:solidFill>
                  <a:srgbClr val="333333"/>
                </a:solidFill>
                <a:effectLst/>
                <a:latin typeface="Helvetica Neue"/>
              </a:rPr>
              <a:t>Beveiliging van gas- licht- en watervoorzieningen.</a:t>
            </a:r>
          </a:p>
          <a:p>
            <a:pPr marL="171450" indent="-171450" algn="l">
              <a:buFont typeface="Arial" panose="020B0604020202020204" pitchFamily="34" charset="0"/>
              <a:buChar char="•"/>
            </a:pPr>
            <a:r>
              <a:rPr lang="nl-NL" sz="1100" b="0" i="0" dirty="0">
                <a:solidFill>
                  <a:srgbClr val="333333"/>
                </a:solidFill>
                <a:effectLst/>
                <a:latin typeface="Helvetica Neue"/>
              </a:rPr>
              <a:t>Eindproducten.</a:t>
            </a:r>
          </a:p>
          <a:p>
            <a:pPr marL="171450" indent="-171450" algn="l">
              <a:buFont typeface="Arial" panose="020B0604020202020204" pitchFamily="34" charset="0"/>
              <a:buChar char="•"/>
            </a:pPr>
            <a:r>
              <a:rPr lang="nl-NL" sz="1100" b="0" i="0" dirty="0">
                <a:solidFill>
                  <a:srgbClr val="333333"/>
                </a:solidFill>
                <a:effectLst/>
                <a:latin typeface="Helvetica Neue"/>
              </a:rPr>
              <a:t>Postpakketten.</a:t>
            </a:r>
          </a:p>
          <a:p>
            <a:pPr marL="171450" indent="-171450" algn="l">
              <a:buFont typeface="Arial" panose="020B0604020202020204" pitchFamily="34" charset="0"/>
              <a:buChar char="•"/>
            </a:pPr>
            <a:r>
              <a:rPr lang="nl-NL" sz="1100" b="0" i="0" dirty="0">
                <a:solidFill>
                  <a:srgbClr val="333333"/>
                </a:solidFill>
                <a:effectLst/>
                <a:latin typeface="Helvetica Neue"/>
              </a:rPr>
              <a:t>Toegang tot computersystemen.</a:t>
            </a:r>
          </a:p>
        </p:txBody>
      </p:sp>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Food </a:t>
            </a:r>
            <a:r>
              <a:rPr lang="nl-NL" b="0" i="0" dirty="0" err="1">
                <a:solidFill>
                  <a:srgbClr val="333333"/>
                </a:solidFill>
                <a:effectLst/>
                <a:latin typeface="Helvetica Neue"/>
              </a:rPr>
              <a:t>Defense</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7882713" cy="276999"/>
          </a:xfrm>
          <a:prstGeom prst="rect">
            <a:avLst/>
          </a:prstGeom>
          <a:noFill/>
        </p:spPr>
        <p:txBody>
          <a:bodyPr wrap="square">
            <a:spAutoFit/>
          </a:bodyPr>
          <a:lstStyle/>
          <a:p>
            <a:pPr algn="l"/>
            <a:r>
              <a:rPr lang="nl-NL" sz="1200" b="0" i="0" dirty="0">
                <a:solidFill>
                  <a:srgbClr val="333333"/>
                </a:solidFill>
                <a:effectLst/>
                <a:latin typeface="Helvetica Neue"/>
              </a:rPr>
              <a:t>De volgende punten zijn voor een bedrijf leidend:</a:t>
            </a:r>
          </a:p>
        </p:txBody>
      </p:sp>
    </p:spTree>
    <p:extLst>
      <p:ext uri="{BB962C8B-B14F-4D97-AF65-F5344CB8AC3E}">
        <p14:creationId xmlns:p14="http://schemas.microsoft.com/office/powerpoint/2010/main" val="2369800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51346" y="2238638"/>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4800" b="1" dirty="0"/>
              <a:t>Ongedierte bestrijding</a:t>
            </a:r>
          </a:p>
        </p:txBody>
      </p:sp>
    </p:spTree>
    <p:extLst>
      <p:ext uri="{BB962C8B-B14F-4D97-AF65-F5344CB8AC3E}">
        <p14:creationId xmlns:p14="http://schemas.microsoft.com/office/powerpoint/2010/main" val="1884017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Ongedierte bestrijding</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5062497" cy="1938992"/>
          </a:xfrm>
          <a:prstGeom prst="rect">
            <a:avLst/>
          </a:prstGeom>
          <a:noFill/>
        </p:spPr>
        <p:txBody>
          <a:bodyPr wrap="square">
            <a:spAutoFit/>
          </a:bodyPr>
          <a:lstStyle/>
          <a:p>
            <a:pPr algn="l"/>
            <a:r>
              <a:rPr lang="nl-NL" sz="1200" b="0" i="0" dirty="0">
                <a:solidFill>
                  <a:srgbClr val="333333"/>
                </a:solidFill>
                <a:effectLst/>
                <a:latin typeface="Helvetica Neue"/>
              </a:rPr>
              <a:t>Overlast door plaagdieren kan meestal voorkomen worden door het nemen van enkele eenvoudige preventieve maatregelen.</a:t>
            </a:r>
          </a:p>
          <a:p>
            <a:pPr algn="l"/>
            <a:endParaRPr lang="nl-NL" sz="1200" b="0" i="0" dirty="0">
              <a:solidFill>
                <a:srgbClr val="333333"/>
              </a:solidFill>
              <a:effectLst/>
              <a:latin typeface="Helvetica Neue"/>
            </a:endParaRPr>
          </a:p>
          <a:p>
            <a:pPr algn="l"/>
            <a:r>
              <a:rPr lang="nl-NL" sz="1200" b="0" i="0" dirty="0">
                <a:solidFill>
                  <a:srgbClr val="333333"/>
                </a:solidFill>
                <a:effectLst/>
                <a:latin typeface="Helvetica Neue"/>
              </a:rPr>
              <a:t>Ongedierte kan een gevaar opleveren voor de veiligheid van onze producten. Om dit te voorkomen wordt ongedierte bestreden en voorkomen, door een extern gespecialiseerd bedrijf. Ook vinden er intern diverse controles plaats om mogelijke besmetting met ongedierte te voorkomen. De frequentie van de controles is gebaseerd op het risico. Het plan wordt jaarlijks herzien of in geval van een plaag of significante wijzigingen in het gebouw, proces, product of omgeving.</a:t>
            </a:r>
            <a:endParaRPr lang="nl-NL" sz="1050" b="0" i="0" dirty="0">
              <a:solidFill>
                <a:srgbClr val="333333"/>
              </a:solidFill>
              <a:effectLst/>
              <a:latin typeface="Helvetica Neue"/>
            </a:endParaRPr>
          </a:p>
        </p:txBody>
      </p:sp>
      <p:pic>
        <p:nvPicPr>
          <p:cNvPr id="5" name="Afbeelding 4" descr="Afbeelding met kat, zoogdier, knaagdier, iets&#10;&#10;Automatisch gegenereerde beschrijving">
            <a:extLst>
              <a:ext uri="{FF2B5EF4-FFF2-40B4-BE49-F238E27FC236}">
                <a16:creationId xmlns:a16="http://schemas.microsoft.com/office/drawing/2014/main" id="{2BADC8DD-8E7A-2083-B882-6BF28968CC28}"/>
              </a:ext>
            </a:extLst>
          </p:cNvPr>
          <p:cNvPicPr>
            <a:picLocks noChangeAspect="1"/>
          </p:cNvPicPr>
          <p:nvPr/>
        </p:nvPicPr>
        <p:blipFill>
          <a:blip r:embed="rId3"/>
          <a:stretch>
            <a:fillRect/>
          </a:stretch>
        </p:blipFill>
        <p:spPr>
          <a:xfrm>
            <a:off x="5462546" y="706350"/>
            <a:ext cx="2460680" cy="346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10637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Ongedierte bestrijding</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7789794" cy="2677656"/>
          </a:xfrm>
          <a:prstGeom prst="rect">
            <a:avLst/>
          </a:prstGeom>
          <a:noFill/>
        </p:spPr>
        <p:txBody>
          <a:bodyPr wrap="square">
            <a:spAutoFit/>
          </a:bodyPr>
          <a:lstStyle/>
          <a:p>
            <a:pPr algn="l"/>
            <a:r>
              <a:rPr lang="nl-NL" sz="1200" b="0" i="0" dirty="0">
                <a:solidFill>
                  <a:srgbClr val="333333"/>
                </a:solidFill>
                <a:effectLst/>
                <a:latin typeface="Helvetica Neue"/>
              </a:rPr>
              <a:t>Externe ongediertebestrijding:</a:t>
            </a:r>
          </a:p>
          <a:p>
            <a:pPr algn="l"/>
            <a:r>
              <a:rPr lang="nl-NL" sz="1200" b="0" i="0" dirty="0">
                <a:solidFill>
                  <a:srgbClr val="333333"/>
                </a:solidFill>
                <a:effectLst/>
                <a:latin typeface="Helvetica Neue"/>
              </a:rPr>
              <a:t>Voor de ongediertebestrijding maken wij gebruik van een gespecialiseerd bedrijf. Zij bezitten de benodigde expertise om de ongediertebestrijding goed te laten verlopen en dienen te voldoen aan alle relevante wetgeving aangaande training en registratie van hun activiteiten en competenties.</a:t>
            </a:r>
          </a:p>
          <a:p>
            <a:pPr algn="l"/>
            <a:endParaRPr lang="nl-NL" sz="1200" dirty="0">
              <a:solidFill>
                <a:srgbClr val="333333"/>
              </a:solidFill>
              <a:latin typeface="Helvetica Neue"/>
            </a:endParaRPr>
          </a:p>
          <a:p>
            <a:pPr algn="l"/>
            <a:r>
              <a:rPr lang="nl-NL" sz="1200" b="0" i="0" dirty="0">
                <a:solidFill>
                  <a:srgbClr val="333333"/>
                </a:solidFill>
                <a:effectLst/>
                <a:latin typeface="Helvetica Neue"/>
              </a:rPr>
              <a:t>Wanneer er bij de inspecties tekortkomingen worden geconstateerd, worden hierop corrigerende maatregelen getroffen. Dit wordt gedaan door het externe bedrijf dan wel door onszelf en binnen de vastgestelde tijd. Alle genomen maatregelen worden vastgelegd en geverifieerd. Ook dient een mogelijke besmetting als risico te worden behandeld richting het product. De maatregel kan hierdoor groter zijn dan het plaatsen van een nieuwe </a:t>
            </a:r>
            <a:r>
              <a:rPr lang="nl-NL" sz="1200" b="0" i="0" dirty="0" err="1">
                <a:solidFill>
                  <a:srgbClr val="333333"/>
                </a:solidFill>
                <a:effectLst/>
                <a:latin typeface="Helvetica Neue"/>
              </a:rPr>
              <a:t>lokdevice</a:t>
            </a:r>
            <a:r>
              <a:rPr lang="nl-NL" sz="1200" b="0" i="0" dirty="0">
                <a:solidFill>
                  <a:srgbClr val="333333"/>
                </a:solidFill>
                <a:effectLst/>
                <a:latin typeface="Helvetica Neue"/>
              </a:rPr>
              <a:t>. Een aangevreten product dient bijvoorbeeld volledig te worden geblokkeerd. En ook eventuele besmetting van het product door de geconstateerde ongediertebesmetting dient te worden meegenomen in het actieplan.</a:t>
            </a:r>
          </a:p>
          <a:p>
            <a:pPr algn="l"/>
            <a:endParaRPr lang="nl-NL" sz="1200" b="0" i="0" dirty="0">
              <a:solidFill>
                <a:srgbClr val="333333"/>
              </a:solidFill>
              <a:effectLst/>
              <a:latin typeface="Helvetica Neue"/>
            </a:endParaRPr>
          </a:p>
          <a:p>
            <a:pPr algn="l"/>
            <a:r>
              <a:rPr lang="nl-NL" sz="1200" b="0" i="0" dirty="0">
                <a:solidFill>
                  <a:srgbClr val="333333"/>
                </a:solidFill>
                <a:effectLst/>
                <a:latin typeface="Helvetica Neue"/>
              </a:rPr>
              <a:t>Wanneer er </a:t>
            </a:r>
            <a:r>
              <a:rPr lang="nl-NL" sz="1200" b="0" i="0" dirty="0" err="1">
                <a:solidFill>
                  <a:srgbClr val="333333"/>
                </a:solidFill>
                <a:effectLst/>
                <a:latin typeface="Helvetica Neue"/>
              </a:rPr>
              <a:t>lokdevices</a:t>
            </a:r>
            <a:r>
              <a:rPr lang="nl-NL" sz="1200" b="0" i="0" dirty="0">
                <a:solidFill>
                  <a:srgbClr val="333333"/>
                </a:solidFill>
                <a:effectLst/>
                <a:latin typeface="Helvetica Neue"/>
              </a:rPr>
              <a:t> missen, moet deze constatering worden vastgelegd, beoordeeld en onderzocht.</a:t>
            </a:r>
          </a:p>
        </p:txBody>
      </p:sp>
    </p:spTree>
    <p:extLst>
      <p:ext uri="{BB962C8B-B14F-4D97-AF65-F5344CB8AC3E}">
        <p14:creationId xmlns:p14="http://schemas.microsoft.com/office/powerpoint/2010/main" val="1496910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Ongedierte bestrijding</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7789794" cy="2123658"/>
          </a:xfrm>
          <a:prstGeom prst="rect">
            <a:avLst/>
          </a:prstGeom>
          <a:noFill/>
        </p:spPr>
        <p:txBody>
          <a:bodyPr wrap="square">
            <a:spAutoFit/>
          </a:bodyPr>
          <a:lstStyle/>
          <a:p>
            <a:pPr algn="l"/>
            <a:r>
              <a:rPr lang="nl-NL" sz="1200" b="0" i="0" dirty="0">
                <a:solidFill>
                  <a:srgbClr val="333333"/>
                </a:solidFill>
                <a:effectLst/>
                <a:latin typeface="Helvetica Neue"/>
              </a:rPr>
              <a:t>Interne controle:</a:t>
            </a:r>
          </a:p>
          <a:p>
            <a:pPr algn="l"/>
            <a:r>
              <a:rPr lang="nl-NL" sz="1200" b="0" i="0" dirty="0">
                <a:solidFill>
                  <a:srgbClr val="333333"/>
                </a:solidFill>
                <a:effectLst/>
                <a:latin typeface="Helvetica Neue"/>
              </a:rPr>
              <a:t>Om ongedierte intern te voorkomen vinden diverse controles plaats.</a:t>
            </a:r>
          </a:p>
          <a:p>
            <a:pPr algn="l"/>
            <a:r>
              <a:rPr lang="nl-NL" sz="1200" b="0" i="0" dirty="0">
                <a:solidFill>
                  <a:srgbClr val="333333"/>
                </a:solidFill>
                <a:effectLst/>
                <a:latin typeface="Helvetica Neue"/>
              </a:rPr>
              <a:t>Ingangscontrole: Bij de ingangscontrole van onze producten wordt gekeken naar eventueel ongedierte. Bij de aanwezigheid van ongedierte wordt de levering geweigerd.</a:t>
            </a:r>
          </a:p>
          <a:p>
            <a:pPr algn="l"/>
            <a:r>
              <a:rPr lang="nl-NL" sz="1200" b="0" i="0" dirty="0">
                <a:solidFill>
                  <a:srgbClr val="333333"/>
                </a:solidFill>
                <a:effectLst/>
                <a:latin typeface="Helvetica Neue"/>
              </a:rPr>
              <a:t>Hygiënecontrole: Tijdens de diverse controles in het bedrijf wordt gekeken naar:</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De aanwezigheid van uitwerpselen en ongedierte.</a:t>
            </a:r>
          </a:p>
          <a:p>
            <a:pPr marL="285750" indent="-285750" algn="l">
              <a:buFont typeface="Arial" panose="020B0604020202020204" pitchFamily="34" charset="0"/>
              <a:buChar char="•"/>
            </a:pPr>
            <a:r>
              <a:rPr lang="nl-NL" sz="1200" b="0" i="0" dirty="0">
                <a:solidFill>
                  <a:srgbClr val="333333"/>
                </a:solidFill>
                <a:effectLst/>
                <a:latin typeface="Helvetica Neue"/>
              </a:rPr>
              <a:t>Vuil ophoping.</a:t>
            </a:r>
          </a:p>
          <a:p>
            <a:pPr marL="285750" indent="-285750" algn="l">
              <a:buFont typeface="Arial" panose="020B0604020202020204" pitchFamily="34" charset="0"/>
              <a:buChar char="•"/>
            </a:pPr>
            <a:r>
              <a:rPr lang="nl-NL" sz="1200" b="0" i="0" dirty="0">
                <a:solidFill>
                  <a:srgbClr val="333333"/>
                </a:solidFill>
                <a:effectLst/>
                <a:latin typeface="Helvetica Neue"/>
              </a:rPr>
              <a:t>Mogelijke schuilplaatsen door verkeerde opslag.</a:t>
            </a:r>
          </a:p>
          <a:p>
            <a:pPr marL="285750" indent="-285750" algn="l">
              <a:buFont typeface="Arial" panose="020B0604020202020204" pitchFamily="34" charset="0"/>
              <a:buChar char="•"/>
            </a:pPr>
            <a:r>
              <a:rPr lang="nl-NL" sz="1200" b="0" i="0" dirty="0">
                <a:solidFill>
                  <a:srgbClr val="333333"/>
                </a:solidFill>
                <a:effectLst/>
                <a:latin typeface="Helvetica Neue"/>
              </a:rPr>
              <a:t>Bouwtechnische staat en mogelijk kieren naar buiten.</a:t>
            </a:r>
          </a:p>
          <a:p>
            <a:pPr marL="285750" indent="-285750" algn="l">
              <a:buFont typeface="Arial" panose="020B0604020202020204" pitchFamily="34" charset="0"/>
              <a:buChar char="•"/>
            </a:pPr>
            <a:r>
              <a:rPr lang="nl-NL" sz="1200" b="0" i="0" dirty="0">
                <a:solidFill>
                  <a:srgbClr val="333333"/>
                </a:solidFill>
                <a:effectLst/>
                <a:latin typeface="Helvetica Neue"/>
              </a:rPr>
              <a:t>Wanneer hierin een afwijking wordt geconstateerd worden corrigerende maatregelen doorgevoerd.</a:t>
            </a:r>
          </a:p>
        </p:txBody>
      </p:sp>
    </p:spTree>
    <p:extLst>
      <p:ext uri="{BB962C8B-B14F-4D97-AF65-F5344CB8AC3E}">
        <p14:creationId xmlns:p14="http://schemas.microsoft.com/office/powerpoint/2010/main" val="100275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pPr algn="l"/>
            <a:r>
              <a:rPr lang="nl-NL" b="0" i="0" dirty="0">
                <a:solidFill>
                  <a:srgbClr val="333333"/>
                </a:solidFill>
                <a:effectLst/>
                <a:latin typeface="Helvetica Neue"/>
              </a:rPr>
              <a:t>Ongedierte bestrijding</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27975"/>
            <a:ext cx="7789794" cy="3108543"/>
          </a:xfrm>
          <a:prstGeom prst="rect">
            <a:avLst/>
          </a:prstGeom>
          <a:noFill/>
        </p:spPr>
        <p:txBody>
          <a:bodyPr wrap="square">
            <a:spAutoFit/>
          </a:bodyPr>
          <a:lstStyle/>
          <a:p>
            <a:pPr algn="l"/>
            <a:r>
              <a:rPr lang="nl-NL" b="0" i="0" dirty="0">
                <a:solidFill>
                  <a:srgbClr val="333333"/>
                </a:solidFill>
                <a:effectLst/>
                <a:latin typeface="Helvetica Neue"/>
              </a:rPr>
              <a:t>Hygiëne:</a:t>
            </a:r>
          </a:p>
          <a:p>
            <a:pPr algn="l"/>
            <a:endParaRPr lang="nl-NL" b="0" i="0" dirty="0">
              <a:solidFill>
                <a:srgbClr val="333333"/>
              </a:solidFill>
              <a:effectLst/>
              <a:latin typeface="Helvetica Neue"/>
            </a:endParaRPr>
          </a:p>
          <a:p>
            <a:pPr marL="171450" indent="-171450" algn="l">
              <a:buFont typeface="Arial" panose="020B0604020202020204" pitchFamily="34" charset="0"/>
              <a:buChar char="•"/>
            </a:pPr>
            <a:r>
              <a:rPr lang="nl-NL" sz="1200" b="0" i="0" dirty="0">
                <a:solidFill>
                  <a:srgbClr val="333333"/>
                </a:solidFill>
                <a:effectLst/>
                <a:latin typeface="Helvetica Neue"/>
              </a:rPr>
              <a:t>Alles wordt schoon gehouden.</a:t>
            </a:r>
          </a:p>
          <a:p>
            <a:pPr marL="171450" indent="-171450" algn="l">
              <a:buFont typeface="Arial" panose="020B0604020202020204" pitchFamily="34" charset="0"/>
              <a:buChar char="•"/>
            </a:pPr>
            <a:r>
              <a:rPr lang="nl-NL" sz="1200" b="0" i="0" dirty="0">
                <a:solidFill>
                  <a:srgbClr val="333333"/>
                </a:solidFill>
                <a:effectLst/>
                <a:latin typeface="Helvetica Neue"/>
              </a:rPr>
              <a:t>Het terrein en het gebouw worden goed onderhouden om schuilplaatsen te voorkomen.</a:t>
            </a:r>
          </a:p>
          <a:p>
            <a:pPr marL="171450" indent="-171450" algn="l">
              <a:buFont typeface="Arial" panose="020B0604020202020204" pitchFamily="34" charset="0"/>
              <a:buChar char="•"/>
            </a:pPr>
            <a:r>
              <a:rPr lang="nl-NL" sz="1200" b="0" i="0" dirty="0">
                <a:solidFill>
                  <a:srgbClr val="333333"/>
                </a:solidFill>
                <a:effectLst/>
                <a:latin typeface="Helvetica Neue"/>
              </a:rPr>
              <a:t>Zwerfafval wordt voorkomen.</a:t>
            </a:r>
          </a:p>
          <a:p>
            <a:pPr marL="171450" indent="-171450" algn="l">
              <a:buFont typeface="Arial" panose="020B0604020202020204" pitchFamily="34" charset="0"/>
              <a:buChar char="•"/>
            </a:pPr>
            <a:r>
              <a:rPr lang="nl-NL" sz="1200" b="0" i="0" dirty="0">
                <a:solidFill>
                  <a:srgbClr val="333333"/>
                </a:solidFill>
                <a:effectLst/>
                <a:latin typeface="Helvetica Neue"/>
              </a:rPr>
              <a:t>Afvalcontainers zijn afgesloten.</a:t>
            </a:r>
          </a:p>
          <a:p>
            <a:pPr marL="171450" indent="-171450" algn="l">
              <a:buFont typeface="Arial" panose="020B0604020202020204" pitchFamily="34" charset="0"/>
              <a:buChar char="•"/>
            </a:pPr>
            <a:r>
              <a:rPr lang="nl-NL" sz="1200" b="0" i="0" dirty="0">
                <a:solidFill>
                  <a:srgbClr val="333333"/>
                </a:solidFill>
                <a:effectLst/>
                <a:latin typeface="Helvetica Neue"/>
              </a:rPr>
              <a:t>Er mag alleen gegeten en gedronken worden in de aangewezen ruimtes. Deze ruimtes worden volgens een vaste frequentie schoongemaakt.</a:t>
            </a:r>
          </a:p>
          <a:p>
            <a:pPr marL="171450" indent="-171450" algn="l">
              <a:buFont typeface="Arial" panose="020B0604020202020204" pitchFamily="34" charset="0"/>
              <a:buChar char="•"/>
            </a:pPr>
            <a:r>
              <a:rPr lang="nl-NL" sz="1200" b="0" i="0" dirty="0">
                <a:solidFill>
                  <a:srgbClr val="333333"/>
                </a:solidFill>
                <a:effectLst/>
                <a:latin typeface="Helvetica Neue"/>
              </a:rPr>
              <a:t>Bedrijfshygiëne</a:t>
            </a:r>
          </a:p>
          <a:p>
            <a:pPr marL="171450" indent="-171450" algn="l">
              <a:buFont typeface="Arial" panose="020B0604020202020204" pitchFamily="34" charset="0"/>
              <a:buChar char="•"/>
            </a:pPr>
            <a:r>
              <a:rPr lang="nl-NL" sz="1200" b="0" i="0" dirty="0">
                <a:solidFill>
                  <a:srgbClr val="333333"/>
                </a:solidFill>
                <a:effectLst/>
                <a:latin typeface="Helvetica Neue"/>
              </a:rPr>
              <a:t>De producten staan niet rechtstreeks op de vloer. Ook is er ruimte tussen de pallets en de muur zodat inspectie mogelijk is.</a:t>
            </a:r>
          </a:p>
          <a:p>
            <a:pPr marL="171450" indent="-171450" algn="l">
              <a:buFont typeface="Arial" panose="020B0604020202020204" pitchFamily="34" charset="0"/>
              <a:buChar char="•"/>
            </a:pPr>
            <a:r>
              <a:rPr lang="nl-NL" sz="1200" b="0" i="0" dirty="0">
                <a:solidFill>
                  <a:srgbClr val="333333"/>
                </a:solidFill>
                <a:effectLst/>
                <a:latin typeface="Helvetica Neue"/>
              </a:rPr>
              <a:t>De voorraden worden geïnspecteerd op de aanwezigheid van plaagdieren.</a:t>
            </a:r>
          </a:p>
          <a:p>
            <a:pPr marL="171450" indent="-171450" algn="l">
              <a:buFont typeface="Arial" panose="020B0604020202020204" pitchFamily="34" charset="0"/>
              <a:buChar char="•"/>
            </a:pPr>
            <a:r>
              <a:rPr lang="nl-NL" sz="1200" b="0" i="0" dirty="0">
                <a:solidFill>
                  <a:srgbClr val="333333"/>
                </a:solidFill>
                <a:effectLst/>
                <a:latin typeface="Helvetica Neue"/>
              </a:rPr>
              <a:t>Er gelden diverse hygiënemaatregelen binnen het bedrijf.</a:t>
            </a:r>
          </a:p>
          <a:p>
            <a:pPr marL="171450" indent="-171450" algn="l">
              <a:buFont typeface="Arial" panose="020B0604020202020204" pitchFamily="34" charset="0"/>
              <a:buChar char="•"/>
            </a:pPr>
            <a:r>
              <a:rPr lang="nl-NL" sz="1200" b="0" i="0" dirty="0">
                <a:solidFill>
                  <a:srgbClr val="333333"/>
                </a:solidFill>
                <a:effectLst/>
                <a:latin typeface="Helvetica Neue"/>
              </a:rPr>
              <a:t>Houten pallets worden schoon en droog gehouden.</a:t>
            </a:r>
          </a:p>
          <a:p>
            <a:pPr marL="171450" indent="-171450" algn="l">
              <a:buFont typeface="Arial" panose="020B0604020202020204" pitchFamily="34" charset="0"/>
              <a:buChar char="•"/>
            </a:pPr>
            <a:r>
              <a:rPr lang="nl-NL" sz="1200" b="0" i="0" dirty="0">
                <a:solidFill>
                  <a:srgbClr val="333333"/>
                </a:solidFill>
                <a:effectLst/>
                <a:latin typeface="Helvetica Neue"/>
              </a:rPr>
              <a:t>Beplanting wordt zo kort mogelijk gehouden en minimaal 60 cm van de gevel.</a:t>
            </a:r>
          </a:p>
          <a:p>
            <a:pPr marL="171450" indent="-171450" algn="l">
              <a:buFont typeface="Arial" panose="020B0604020202020204" pitchFamily="34" charset="0"/>
              <a:buChar char="•"/>
            </a:pPr>
            <a:r>
              <a:rPr lang="nl-NL" sz="1200" b="0" i="0" dirty="0">
                <a:solidFill>
                  <a:srgbClr val="333333"/>
                </a:solidFill>
                <a:effectLst/>
                <a:latin typeface="Helvetica Neue"/>
              </a:rPr>
              <a:t>Pallets staan 30 cm vrij van de vloer en 50 cm van de muur, om een goede inspectie mogelijk te maken.</a:t>
            </a:r>
          </a:p>
        </p:txBody>
      </p:sp>
    </p:spTree>
    <p:extLst>
      <p:ext uri="{BB962C8B-B14F-4D97-AF65-F5344CB8AC3E}">
        <p14:creationId xmlns:p14="http://schemas.microsoft.com/office/powerpoint/2010/main" val="313210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en-GB" dirty="0" err="1"/>
              <a:t>Voedselveiligheid</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8044703" cy="2862322"/>
          </a:xfrm>
          <a:prstGeom prst="rect">
            <a:avLst/>
          </a:prstGeom>
          <a:noFill/>
        </p:spPr>
        <p:txBody>
          <a:bodyPr wrap="square">
            <a:spAutoFit/>
          </a:bodyPr>
          <a:lstStyle/>
          <a:p>
            <a:pPr algn="l"/>
            <a:r>
              <a:rPr lang="nl-NL" sz="1200" b="0" i="0" dirty="0">
                <a:solidFill>
                  <a:schemeClr val="tx1"/>
                </a:solidFill>
                <a:effectLst/>
                <a:latin typeface="Helvetica Neue"/>
              </a:rPr>
              <a:t>Jaarlijks worden er meer dan één miljoen mensen ziek door een voedselvergiftiging. En dat zijn alleen maar de mensen die het melden bij de dokter. Het zijn er dus veel meer. Voedselinfecties kunnen een redelijk onschuldige maaginfectie of diarree veroorzaken. Maar er overlijden ook mensen aan voedselvergiftigingen! Stel je voor dat er morgen in de krant staat dat er iemand ziek is geworden of overleden na het eten van onze producten! Dan zijn de gevolgen niet te overzien. Nu denk je dit gebeurt niet maar het komt vaker voor dan je denkt. Denk maar eens aan:</a:t>
            </a:r>
          </a:p>
          <a:p>
            <a:pPr algn="l"/>
            <a:endParaRPr lang="nl-NL" sz="1200" b="0" i="0" dirty="0">
              <a:solidFill>
                <a:schemeClr val="tx1"/>
              </a:solidFill>
              <a:effectLst/>
              <a:latin typeface="Helvetica Neue"/>
            </a:endParaRPr>
          </a:p>
          <a:p>
            <a:pPr marL="171450" indent="-171450" algn="l">
              <a:buFont typeface="Arial" panose="020B0604020202020204" pitchFamily="34" charset="0"/>
              <a:buChar char="•"/>
            </a:pPr>
            <a:r>
              <a:rPr lang="nl-NL" sz="1200" b="0" i="0" dirty="0">
                <a:solidFill>
                  <a:schemeClr val="tx1"/>
                </a:solidFill>
                <a:effectLst/>
                <a:latin typeface="Helvetica Neue"/>
              </a:rPr>
              <a:t>Salmonella in zalm</a:t>
            </a:r>
          </a:p>
          <a:p>
            <a:pPr marL="171450" indent="-171450" algn="l">
              <a:buFont typeface="Arial" panose="020B0604020202020204" pitchFamily="34" charset="0"/>
              <a:buChar char="•"/>
            </a:pPr>
            <a:r>
              <a:rPr lang="nl-NL" sz="1200" b="0" i="0" dirty="0">
                <a:solidFill>
                  <a:schemeClr val="tx1"/>
                </a:solidFill>
                <a:effectLst/>
                <a:latin typeface="Helvetica Neue"/>
              </a:rPr>
              <a:t>Mensen die overlijden na het eten van producten met rauwe eieren</a:t>
            </a:r>
          </a:p>
          <a:p>
            <a:pPr marL="171450" indent="-171450" algn="l">
              <a:buFont typeface="Arial" panose="020B0604020202020204" pitchFamily="34" charset="0"/>
              <a:buChar char="•"/>
            </a:pPr>
            <a:r>
              <a:rPr lang="nl-NL" sz="1200" b="0" i="0" dirty="0">
                <a:solidFill>
                  <a:schemeClr val="tx1"/>
                </a:solidFill>
                <a:effectLst/>
                <a:latin typeface="Helvetica Neue"/>
              </a:rPr>
              <a:t>Listeria in Franse kaassoorten</a:t>
            </a:r>
          </a:p>
          <a:p>
            <a:pPr marL="171450" indent="-171450" algn="l">
              <a:buFont typeface="Arial" panose="020B0604020202020204" pitchFamily="34" charset="0"/>
              <a:buChar char="•"/>
            </a:pPr>
            <a:r>
              <a:rPr lang="nl-NL" sz="1200" b="0" i="0" dirty="0">
                <a:solidFill>
                  <a:schemeClr val="tx1"/>
                </a:solidFill>
                <a:effectLst/>
                <a:latin typeface="Helvetica Neue"/>
              </a:rPr>
              <a:t>Babyvoeding met desinfectiemiddel</a:t>
            </a:r>
          </a:p>
          <a:p>
            <a:pPr marL="171450" indent="-171450" algn="l">
              <a:buFont typeface="Arial" panose="020B0604020202020204" pitchFamily="34" charset="0"/>
              <a:buChar char="•"/>
            </a:pPr>
            <a:r>
              <a:rPr lang="nl-NL" sz="1200" b="0" i="0" dirty="0">
                <a:solidFill>
                  <a:schemeClr val="tx1"/>
                </a:solidFill>
                <a:effectLst/>
                <a:latin typeface="Helvetica Neue"/>
              </a:rPr>
              <a:t>En het managen van allergenen, door aanwezigheid van een niet declareert allergeen zoals pinda</a:t>
            </a:r>
          </a:p>
          <a:p>
            <a:pPr algn="l"/>
            <a:endParaRPr lang="nl-NL" sz="1200" b="0" i="0" dirty="0">
              <a:solidFill>
                <a:schemeClr val="tx1"/>
              </a:solidFill>
              <a:effectLst/>
              <a:latin typeface="Helvetica Neue"/>
            </a:endParaRPr>
          </a:p>
          <a:p>
            <a:pPr algn="l"/>
            <a:r>
              <a:rPr lang="nl-NL" sz="1200" b="0" i="0" dirty="0">
                <a:solidFill>
                  <a:schemeClr val="tx1"/>
                </a:solidFill>
                <a:effectLst/>
                <a:latin typeface="Helvetica Neue"/>
              </a:rPr>
              <a:t>Vaak worden de producten op tijd teruggehaald uit de markt maar stel je eens voor dat het echt mis gaat!</a:t>
            </a:r>
          </a:p>
          <a:p>
            <a:pPr algn="l"/>
            <a:endParaRPr lang="nl-NL" sz="1200" b="0" i="0" dirty="0">
              <a:solidFill>
                <a:schemeClr val="tx1"/>
              </a:solidFill>
              <a:effectLst/>
              <a:latin typeface="Helvetica Neue"/>
            </a:endParaRPr>
          </a:p>
          <a:p>
            <a:pPr algn="l"/>
            <a:r>
              <a:rPr lang="nl-NL" sz="1200" b="0" i="0" dirty="0">
                <a:solidFill>
                  <a:schemeClr val="tx1"/>
                </a:solidFill>
                <a:effectLst/>
                <a:latin typeface="Helvetica Neue"/>
              </a:rPr>
              <a:t>Stel jezelf eens de vraag….wil je eten dat veilig is of waarvan je ziek kunt worden?</a:t>
            </a:r>
          </a:p>
        </p:txBody>
      </p:sp>
    </p:spTree>
    <p:extLst>
      <p:ext uri="{BB962C8B-B14F-4D97-AF65-F5344CB8AC3E}">
        <p14:creationId xmlns:p14="http://schemas.microsoft.com/office/powerpoint/2010/main" val="2802774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51346" y="2238638"/>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4800" b="1" dirty="0"/>
              <a:t>Reiniging en desinfectie</a:t>
            </a:r>
          </a:p>
        </p:txBody>
      </p:sp>
    </p:spTree>
    <p:extLst>
      <p:ext uri="{BB962C8B-B14F-4D97-AF65-F5344CB8AC3E}">
        <p14:creationId xmlns:p14="http://schemas.microsoft.com/office/powerpoint/2010/main" val="3048137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718347" y="496979"/>
            <a:ext cx="7246200" cy="841800"/>
          </a:xfrm>
        </p:spPr>
        <p:txBody>
          <a:bodyPr spcFirstLastPara="1" wrap="square" lIns="91425" tIns="91425" rIns="91425" bIns="91425" anchor="t" anchorCtr="0">
            <a:normAutofit/>
          </a:bodyPr>
          <a:lstStyle/>
          <a:p>
            <a:pPr algn="l"/>
            <a:r>
              <a:rPr lang="nl-NL" sz="2500" b="0" i="0" u="none" strike="noStrike" cap="none" dirty="0">
                <a:effectLst/>
                <a:latin typeface="Arial"/>
                <a:ea typeface="Arial"/>
                <a:cs typeface="Arial"/>
                <a:sym typeface="Arial"/>
              </a:rPr>
              <a:t>Reiniging en desinfectie</a:t>
            </a:r>
          </a:p>
        </p:txBody>
      </p:sp>
      <p:sp>
        <p:nvSpPr>
          <p:cNvPr id="7" name="Tekstvak 6">
            <a:extLst>
              <a:ext uri="{FF2B5EF4-FFF2-40B4-BE49-F238E27FC236}">
                <a16:creationId xmlns:a16="http://schemas.microsoft.com/office/drawing/2014/main" id="{ED225586-8D32-12C6-8C5F-A7B69BC65FDB}"/>
              </a:ext>
            </a:extLst>
          </p:cNvPr>
          <p:cNvSpPr txBox="1"/>
          <p:nvPr/>
        </p:nvSpPr>
        <p:spPr>
          <a:xfrm>
            <a:off x="718347" y="1050138"/>
            <a:ext cx="7010320" cy="3328500"/>
          </a:xfrm>
          <a:prstGeom prst="rect">
            <a:avLst/>
          </a:prstGeom>
          <a:noFill/>
          <a:ln>
            <a:noFill/>
          </a:ln>
        </p:spPr>
        <p:txBody>
          <a:bodyPr spcFirstLastPara="1" wrap="square" lIns="91425" tIns="91425" rIns="91425" bIns="91425" anchor="t" anchorCtr="0">
            <a:noAutofit/>
          </a:bodyPr>
          <a:lstStyle/>
          <a:p>
            <a:pPr algn="l"/>
            <a:r>
              <a:rPr lang="nl-NL" sz="1200" b="0" i="0" dirty="0">
                <a:solidFill>
                  <a:srgbClr val="333333"/>
                </a:solidFill>
                <a:effectLst/>
                <a:latin typeface="Helvetica Neue"/>
              </a:rPr>
              <a:t>Reinigen en desinfecteren hebben tot doel het voorkomen van chemische en microbiële verontreiniging van levensmiddelen door contact met vervuilde oppervlakten. De gevolgen van slecht reinigen en desinfecteren kunnen zijn:</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Mindere kwaliteit van levensmiddelen;</a:t>
            </a:r>
          </a:p>
          <a:p>
            <a:pPr marL="285750" indent="-285750" algn="l">
              <a:buFont typeface="Arial" panose="020B0604020202020204" pitchFamily="34" charset="0"/>
              <a:buChar char="•"/>
            </a:pPr>
            <a:r>
              <a:rPr lang="nl-NL" sz="1200" b="0" i="0" dirty="0">
                <a:solidFill>
                  <a:srgbClr val="333333"/>
                </a:solidFill>
                <a:effectLst/>
                <a:latin typeface="Helvetica Neue"/>
              </a:rPr>
              <a:t>Sneller bederf van levensmiddelen;</a:t>
            </a:r>
          </a:p>
          <a:p>
            <a:pPr marL="285750" indent="-285750" algn="l">
              <a:buFont typeface="Arial" panose="020B0604020202020204" pitchFamily="34" charset="0"/>
              <a:buChar char="•"/>
            </a:pPr>
            <a:r>
              <a:rPr lang="nl-NL" sz="1200" b="0" i="0" dirty="0">
                <a:solidFill>
                  <a:srgbClr val="333333"/>
                </a:solidFill>
                <a:effectLst/>
                <a:latin typeface="Helvetica Neue"/>
              </a:rPr>
              <a:t>Grotere kans op voedselvergiftigingen.</a:t>
            </a:r>
          </a:p>
          <a:p>
            <a:pPr marL="285750" indent="-285750" algn="l">
              <a:buFont typeface="Arial" panose="020B0604020202020204" pitchFamily="34" charset="0"/>
              <a:buChar char="•"/>
            </a:pPr>
            <a:r>
              <a:rPr lang="nl-NL" sz="1200" b="0" i="0" dirty="0">
                <a:solidFill>
                  <a:srgbClr val="333333"/>
                </a:solidFill>
                <a:effectLst/>
                <a:latin typeface="Helvetica Neue"/>
              </a:rPr>
              <a:t>Ook heeft reiniging tot doel het werkmilieu voor het personeel te verbeteren.</a:t>
            </a:r>
          </a:p>
          <a:p>
            <a:pPr algn="l"/>
            <a:endParaRPr lang="nl-NL" sz="1200" b="0" i="0" dirty="0">
              <a:solidFill>
                <a:srgbClr val="333333"/>
              </a:solidFill>
              <a:effectLst/>
              <a:latin typeface="Helvetica Neue"/>
            </a:endParaRPr>
          </a:p>
          <a:p>
            <a:pPr algn="l"/>
            <a:r>
              <a:rPr lang="nl-NL" sz="1200" b="0" i="0" dirty="0">
                <a:solidFill>
                  <a:srgbClr val="333333"/>
                </a:solidFill>
                <a:effectLst/>
                <a:latin typeface="Helvetica Neue"/>
              </a:rPr>
              <a:t>Reiniging en desinfectie zijn twee verschillende begrippen, die duidelijk met elkaar te maken hebben. Reinigcyclus.jpg en is het verwijderen van vil en een gedeelte van de micro-organismen. Desinfecteren is het behandelen van oppervlakken op een zodanige manier dat de micro-organismen worden gedood of tot een aanvaardbaar niveau worden gereduceerd. Eerst moet goed gereinigd worden, om de daarop volgende desinfectie zinvol te laten zijn.</a:t>
            </a:r>
          </a:p>
          <a:p>
            <a:pPr algn="l"/>
            <a:endParaRPr lang="nl-NL" sz="1200" dirty="0">
              <a:solidFill>
                <a:srgbClr val="333333"/>
              </a:solidFill>
              <a:latin typeface="Helvetica Neue"/>
            </a:endParaRPr>
          </a:p>
          <a:p>
            <a:pPr algn="l"/>
            <a:r>
              <a:rPr lang="nl-NL" sz="1200" b="0" i="0" dirty="0">
                <a:solidFill>
                  <a:srgbClr val="333333"/>
                </a:solidFill>
                <a:effectLst/>
                <a:latin typeface="Helvetica Neue"/>
              </a:rPr>
              <a:t>Om ophoping van, en kruisbesmetting met, vuil en micro-organismen te voorkomen is een goede reiniging en desinfectie van groot belang. De meeste schoonmaakwerkzaamheden zijn uitbesteed aan een gespecialiseerd bedrijf om zeker te zijn van de juiste reiniging en desinfectie. Kleine dagelijkse schoonmaakwerkzaamheden worden door eigen personeel uitgevoerd.</a:t>
            </a:r>
          </a:p>
        </p:txBody>
      </p:sp>
    </p:spTree>
    <p:extLst>
      <p:ext uri="{BB962C8B-B14F-4D97-AF65-F5344CB8AC3E}">
        <p14:creationId xmlns:p14="http://schemas.microsoft.com/office/powerpoint/2010/main" val="797986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718347" y="496979"/>
            <a:ext cx="7246200" cy="841800"/>
          </a:xfrm>
        </p:spPr>
        <p:txBody>
          <a:bodyPr spcFirstLastPara="1" wrap="square" lIns="91425" tIns="91425" rIns="91425" bIns="91425" anchor="t" anchorCtr="0">
            <a:normAutofit/>
          </a:bodyPr>
          <a:lstStyle/>
          <a:p>
            <a:pPr algn="l"/>
            <a:r>
              <a:rPr lang="nl-NL" sz="2500" b="0" i="0" u="none" strike="noStrike" cap="none" dirty="0">
                <a:effectLst/>
                <a:latin typeface="Arial"/>
                <a:ea typeface="Arial"/>
                <a:cs typeface="Arial"/>
                <a:sym typeface="Arial"/>
              </a:rPr>
              <a:t>Reiniging en desinfectie</a:t>
            </a:r>
          </a:p>
        </p:txBody>
      </p:sp>
      <p:sp>
        <p:nvSpPr>
          <p:cNvPr id="7" name="Tekstvak 6">
            <a:extLst>
              <a:ext uri="{FF2B5EF4-FFF2-40B4-BE49-F238E27FC236}">
                <a16:creationId xmlns:a16="http://schemas.microsoft.com/office/drawing/2014/main" id="{ED225586-8D32-12C6-8C5F-A7B69BC65FDB}"/>
              </a:ext>
            </a:extLst>
          </p:cNvPr>
          <p:cNvSpPr txBox="1"/>
          <p:nvPr/>
        </p:nvSpPr>
        <p:spPr>
          <a:xfrm>
            <a:off x="718346" y="1050138"/>
            <a:ext cx="7096315" cy="3328500"/>
          </a:xfrm>
          <a:prstGeom prst="rect">
            <a:avLst/>
          </a:prstGeom>
          <a:noFill/>
          <a:ln>
            <a:noFill/>
          </a:ln>
        </p:spPr>
        <p:txBody>
          <a:bodyPr spcFirstLastPara="1" wrap="square" lIns="91425" tIns="91425" rIns="91425" bIns="91425" anchor="t" anchorCtr="0">
            <a:noAutofit/>
          </a:bodyPr>
          <a:lstStyle/>
          <a:p>
            <a:pPr algn="l"/>
            <a:r>
              <a:rPr lang="nl-NL" sz="1200" b="0" i="0" dirty="0">
                <a:solidFill>
                  <a:srgbClr val="333333"/>
                </a:solidFill>
                <a:effectLst/>
                <a:latin typeface="Helvetica Neue"/>
              </a:rPr>
              <a:t>Reinigen en desinfecteren hebben tot doel het voorkomen van chemische en microbiële verontreiniging van levensmiddelen door contact met vervuilde oppervlakten. De gevolgen van slecht reinigen en desinfecteren kunnen zijn:</a:t>
            </a:r>
          </a:p>
          <a:p>
            <a:pPr algn="l"/>
            <a:endParaRPr lang="nl-NL" sz="1200" b="0" i="0" dirty="0">
              <a:solidFill>
                <a:srgbClr val="333333"/>
              </a:solidFill>
              <a:effectLst/>
              <a:latin typeface="Helvetica Neue"/>
            </a:endParaRPr>
          </a:p>
          <a:p>
            <a:pPr marL="285750" indent="-285750" algn="l">
              <a:buFont typeface="Arial" panose="020B0604020202020204" pitchFamily="34" charset="0"/>
              <a:buChar char="•"/>
            </a:pPr>
            <a:r>
              <a:rPr lang="nl-NL" sz="1200" b="0" i="0" dirty="0">
                <a:solidFill>
                  <a:srgbClr val="333333"/>
                </a:solidFill>
                <a:effectLst/>
                <a:latin typeface="Helvetica Neue"/>
              </a:rPr>
              <a:t>Mindere kwaliteit van levensmiddelen;</a:t>
            </a:r>
          </a:p>
          <a:p>
            <a:pPr marL="285750" indent="-285750" algn="l">
              <a:buFont typeface="Arial" panose="020B0604020202020204" pitchFamily="34" charset="0"/>
              <a:buChar char="•"/>
            </a:pPr>
            <a:r>
              <a:rPr lang="nl-NL" sz="1200" b="0" i="0" dirty="0">
                <a:solidFill>
                  <a:srgbClr val="333333"/>
                </a:solidFill>
                <a:effectLst/>
                <a:latin typeface="Helvetica Neue"/>
              </a:rPr>
              <a:t>Sneller bederf van levensmiddelen;</a:t>
            </a:r>
          </a:p>
          <a:p>
            <a:pPr marL="285750" indent="-285750" algn="l">
              <a:buFont typeface="Arial" panose="020B0604020202020204" pitchFamily="34" charset="0"/>
              <a:buChar char="•"/>
            </a:pPr>
            <a:r>
              <a:rPr lang="nl-NL" sz="1200" b="0" i="0" dirty="0">
                <a:solidFill>
                  <a:srgbClr val="333333"/>
                </a:solidFill>
                <a:effectLst/>
                <a:latin typeface="Helvetica Neue"/>
              </a:rPr>
              <a:t>Grotere kans op voedselvergiftigingen.</a:t>
            </a:r>
          </a:p>
          <a:p>
            <a:pPr marL="285750" indent="-285750" algn="l">
              <a:buFont typeface="Arial" panose="020B0604020202020204" pitchFamily="34" charset="0"/>
              <a:buChar char="•"/>
            </a:pPr>
            <a:r>
              <a:rPr lang="nl-NL" sz="1200" b="0" i="0" dirty="0">
                <a:solidFill>
                  <a:srgbClr val="333333"/>
                </a:solidFill>
                <a:effectLst/>
                <a:latin typeface="Helvetica Neue"/>
              </a:rPr>
              <a:t>Ook heeft reiniging tot doel het werkmilieu voor het personeel te verbeteren.</a:t>
            </a:r>
          </a:p>
          <a:p>
            <a:pPr algn="l"/>
            <a:endParaRPr lang="nl-NL" sz="1200" b="0" i="0" dirty="0">
              <a:solidFill>
                <a:srgbClr val="333333"/>
              </a:solidFill>
              <a:effectLst/>
              <a:latin typeface="Helvetica Neue"/>
            </a:endParaRPr>
          </a:p>
          <a:p>
            <a:pPr algn="l"/>
            <a:r>
              <a:rPr lang="nl-NL" sz="1200" b="0" i="0" dirty="0">
                <a:solidFill>
                  <a:srgbClr val="333333"/>
                </a:solidFill>
                <a:effectLst/>
                <a:latin typeface="Helvetica Neue"/>
              </a:rPr>
              <a:t>Reiniging en desinfectie zijn twee verschillende begrippen, die duidelijk met elkaar te maken hebben. Reinigcyclus.jpg en is het verwijderen van vil en een gedeelte van de micro-organismen. Desinfecteren is het behandelen van oppervlakken op een zodanige manier dat de micro-organismen worden gedood of tot een aanvaardbaar niveau worden gereduceerd. Eerst moet goed gereinigd worden, om de daarop volgende desinfectie zinvol te laten zijn.</a:t>
            </a:r>
          </a:p>
          <a:p>
            <a:pPr algn="l"/>
            <a:endParaRPr lang="nl-NL" sz="1200" dirty="0">
              <a:solidFill>
                <a:srgbClr val="333333"/>
              </a:solidFill>
              <a:latin typeface="Helvetica Neue"/>
            </a:endParaRPr>
          </a:p>
          <a:p>
            <a:pPr algn="l"/>
            <a:r>
              <a:rPr lang="nl-NL" sz="1200" b="0" i="0" dirty="0">
                <a:solidFill>
                  <a:srgbClr val="333333"/>
                </a:solidFill>
                <a:effectLst/>
                <a:latin typeface="Helvetica Neue"/>
              </a:rPr>
              <a:t>Om ophoping van, en kruisbesmetting met, vuil en micro-organismen te voorkomen is een goede reiniging en desinfectie van groot belang. De meeste schoonmaakwerkzaamheden zijn uitbesteed aan een gespecialiseerd bedrijf om zeker te zijn van de juiste reiniging en desinfectie. Kleine dagelijkse schoonmaakwerkzaamheden worden door eigen personeel uitgevoerd.</a:t>
            </a:r>
          </a:p>
        </p:txBody>
      </p:sp>
    </p:spTree>
    <p:extLst>
      <p:ext uri="{BB962C8B-B14F-4D97-AF65-F5344CB8AC3E}">
        <p14:creationId xmlns:p14="http://schemas.microsoft.com/office/powerpoint/2010/main" val="2395562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718347" y="496979"/>
            <a:ext cx="7246200" cy="841800"/>
          </a:xfrm>
        </p:spPr>
        <p:txBody>
          <a:bodyPr spcFirstLastPara="1" wrap="square" lIns="91425" tIns="91425" rIns="91425" bIns="91425" anchor="t" anchorCtr="0">
            <a:normAutofit/>
          </a:bodyPr>
          <a:lstStyle/>
          <a:p>
            <a:pPr algn="l"/>
            <a:r>
              <a:rPr lang="nl-NL" sz="2500" b="0" i="0" u="none" strike="noStrike" cap="none" dirty="0">
                <a:effectLst/>
                <a:latin typeface="Arial"/>
                <a:ea typeface="Arial"/>
                <a:cs typeface="Arial"/>
                <a:sym typeface="Arial"/>
              </a:rPr>
              <a:t>Reiniging en desinfectie</a:t>
            </a:r>
          </a:p>
        </p:txBody>
      </p:sp>
      <p:sp>
        <p:nvSpPr>
          <p:cNvPr id="7" name="Tekstvak 6">
            <a:extLst>
              <a:ext uri="{FF2B5EF4-FFF2-40B4-BE49-F238E27FC236}">
                <a16:creationId xmlns:a16="http://schemas.microsoft.com/office/drawing/2014/main" id="{ED225586-8D32-12C6-8C5F-A7B69BC65FDB}"/>
              </a:ext>
            </a:extLst>
          </p:cNvPr>
          <p:cNvSpPr txBox="1"/>
          <p:nvPr/>
        </p:nvSpPr>
        <p:spPr>
          <a:xfrm>
            <a:off x="718347" y="1050138"/>
            <a:ext cx="4275072" cy="3328500"/>
          </a:xfrm>
          <a:prstGeom prst="rect">
            <a:avLst/>
          </a:prstGeom>
          <a:noFill/>
          <a:ln>
            <a:noFill/>
          </a:ln>
        </p:spPr>
        <p:txBody>
          <a:bodyPr spcFirstLastPara="1" wrap="square" lIns="91425" tIns="91425" rIns="91425" bIns="91425" anchor="t" anchorCtr="0">
            <a:normAutofit/>
          </a:bodyPr>
          <a:lstStyle/>
          <a:p>
            <a:pPr algn="l"/>
            <a:r>
              <a:rPr lang="nl-NL" sz="1200" b="0" i="0" dirty="0">
                <a:solidFill>
                  <a:srgbClr val="333333"/>
                </a:solidFill>
                <a:effectLst/>
                <a:latin typeface="Helvetica Neue"/>
              </a:rPr>
              <a:t>Er is een overeenkomst met het schoonmaakbedrijf opgesteld, waarin onze eisen zijn opgenomen. De medewerkers van het schoonmaakbedrijf dienen zich te houden aan onze hygiëneregels. Van alle medewerkers van het externe bedrijf zijn aanwezig:</a:t>
            </a:r>
          </a:p>
          <a:p>
            <a:pPr algn="l"/>
            <a:endParaRPr lang="nl-NL" sz="1200" b="0" i="0" dirty="0">
              <a:solidFill>
                <a:srgbClr val="333333"/>
              </a:solidFill>
              <a:effectLst/>
              <a:latin typeface="Helvetica Neue"/>
            </a:endParaRPr>
          </a:p>
          <a:p>
            <a:pPr marL="342900" indent="-342900" algn="l">
              <a:buFont typeface="Arial" panose="020B0604020202020204" pitchFamily="34" charset="0"/>
              <a:buChar char="•"/>
            </a:pPr>
            <a:r>
              <a:rPr lang="nl-NL" sz="1200" b="0" i="0" dirty="0">
                <a:solidFill>
                  <a:srgbClr val="333333"/>
                </a:solidFill>
                <a:effectLst/>
                <a:latin typeface="Helvetica Neue"/>
              </a:rPr>
              <a:t>Gezondheidsverklaring;</a:t>
            </a:r>
          </a:p>
          <a:p>
            <a:pPr marL="342900" indent="-342900" algn="l">
              <a:buFont typeface="Arial" panose="020B0604020202020204" pitchFamily="34" charset="0"/>
              <a:buChar char="•"/>
            </a:pPr>
            <a:r>
              <a:rPr lang="nl-NL" sz="1200" b="0" i="0" dirty="0">
                <a:solidFill>
                  <a:srgbClr val="333333"/>
                </a:solidFill>
                <a:effectLst/>
                <a:latin typeface="Helvetica Neue"/>
              </a:rPr>
              <a:t>Ondertekende hygiënevoorschriften;</a:t>
            </a:r>
          </a:p>
          <a:p>
            <a:pPr marL="342900" indent="-342900" algn="l">
              <a:buFont typeface="Arial" panose="020B0604020202020204" pitchFamily="34" charset="0"/>
              <a:buChar char="•"/>
            </a:pPr>
            <a:r>
              <a:rPr lang="nl-NL" sz="1200" b="0" i="0" dirty="0">
                <a:solidFill>
                  <a:srgbClr val="333333"/>
                </a:solidFill>
                <a:effectLst/>
                <a:latin typeface="Helvetica Neue"/>
              </a:rPr>
              <a:t>Bewijs van kwalificatie;</a:t>
            </a:r>
          </a:p>
          <a:p>
            <a:pPr marL="342900" indent="-342900" algn="l">
              <a:buFont typeface="Arial" panose="020B0604020202020204" pitchFamily="34" charset="0"/>
              <a:buChar char="•"/>
            </a:pPr>
            <a:r>
              <a:rPr lang="nl-NL" sz="1200" b="0" i="0" dirty="0">
                <a:solidFill>
                  <a:srgbClr val="333333"/>
                </a:solidFill>
                <a:effectLst/>
                <a:latin typeface="Helvetica Neue"/>
              </a:rPr>
              <a:t>Verantwoordelijkheden.</a:t>
            </a:r>
          </a:p>
          <a:p>
            <a:pPr marL="342900" indent="-342900" algn="l">
              <a:buFont typeface="Arial" panose="020B0604020202020204" pitchFamily="34" charset="0"/>
              <a:buChar char="•"/>
            </a:pPr>
            <a:r>
              <a:rPr lang="nl-NL" sz="1200" b="0" i="0" dirty="0">
                <a:solidFill>
                  <a:srgbClr val="333333"/>
                </a:solidFill>
                <a:effectLst/>
                <a:latin typeface="Helvetica Neue"/>
              </a:rPr>
              <a:t>Van de gebruikte reinigings- en desinfectiemiddelen zijn de benodigde specificaties aanwezig (MSDS en productinformatiebladen met bedoeld gebruik, aanbevolen dosering, pH, </a:t>
            </a:r>
            <a:r>
              <a:rPr lang="nl-NL" sz="1200" b="0" i="0" dirty="0" err="1">
                <a:solidFill>
                  <a:srgbClr val="333333"/>
                </a:solidFill>
                <a:effectLst/>
                <a:latin typeface="Helvetica Neue"/>
              </a:rPr>
              <a:t>etc</a:t>
            </a:r>
            <a:r>
              <a:rPr lang="nl-NL" sz="1200" b="0" i="0" dirty="0">
                <a:solidFill>
                  <a:srgbClr val="333333"/>
                </a:solidFill>
                <a:effectLst/>
                <a:latin typeface="Helvetica Neue"/>
              </a:rPr>
              <a:t>).</a:t>
            </a:r>
          </a:p>
          <a:p>
            <a:pPr algn="l"/>
            <a:endParaRPr lang="nl-NL" sz="1200" b="0" i="0" dirty="0">
              <a:solidFill>
                <a:srgbClr val="333333"/>
              </a:solidFill>
              <a:effectLst/>
              <a:latin typeface="Helvetica Neue"/>
            </a:endParaRPr>
          </a:p>
          <a:p>
            <a:pPr algn="l"/>
            <a:r>
              <a:rPr lang="nl-NL" sz="1200" b="0" i="0" dirty="0">
                <a:solidFill>
                  <a:srgbClr val="333333"/>
                </a:solidFill>
                <a:effectLst/>
                <a:latin typeface="Helvetica Neue"/>
              </a:rPr>
              <a:t>Voor de schoonmaak dienen de afdelingen bezemschoon te zijn en dienen de machines gedemonteerd te worden.</a:t>
            </a:r>
          </a:p>
        </p:txBody>
      </p:sp>
      <p:pic>
        <p:nvPicPr>
          <p:cNvPr id="4" name="Afbeelding 3" descr="Afbeelding met handschoenen&#10;&#10;Automatisch gegenereerde beschrijving">
            <a:extLst>
              <a:ext uri="{FF2B5EF4-FFF2-40B4-BE49-F238E27FC236}">
                <a16:creationId xmlns:a16="http://schemas.microsoft.com/office/drawing/2014/main" id="{B52C10BD-F2A4-35A8-C0B1-0F09F5978E19}"/>
              </a:ext>
            </a:extLst>
          </p:cNvPr>
          <p:cNvPicPr>
            <a:picLocks noChangeAspect="1"/>
          </p:cNvPicPr>
          <p:nvPr/>
        </p:nvPicPr>
        <p:blipFill>
          <a:blip r:embed="rId3"/>
          <a:stretch>
            <a:fillRect/>
          </a:stretch>
        </p:blipFill>
        <p:spPr>
          <a:xfrm>
            <a:off x="5301279" y="691763"/>
            <a:ext cx="2457727" cy="3686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0013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718347" y="496979"/>
            <a:ext cx="7246200" cy="841800"/>
          </a:xfrm>
        </p:spPr>
        <p:txBody>
          <a:bodyPr spcFirstLastPara="1" wrap="square" lIns="91425" tIns="91425" rIns="91425" bIns="91425" anchor="t" anchorCtr="0">
            <a:normAutofit/>
          </a:bodyPr>
          <a:lstStyle/>
          <a:p>
            <a:pPr algn="l"/>
            <a:r>
              <a:rPr lang="nl-NL" sz="2500" b="0" i="0" u="none" strike="noStrike" cap="none" dirty="0">
                <a:effectLst/>
                <a:latin typeface="Arial"/>
                <a:ea typeface="Arial"/>
                <a:cs typeface="Arial"/>
                <a:sym typeface="Arial"/>
              </a:rPr>
              <a:t>Reiniging en desinfectie</a:t>
            </a:r>
          </a:p>
        </p:txBody>
      </p:sp>
      <p:sp>
        <p:nvSpPr>
          <p:cNvPr id="7" name="Tekstvak 6">
            <a:extLst>
              <a:ext uri="{FF2B5EF4-FFF2-40B4-BE49-F238E27FC236}">
                <a16:creationId xmlns:a16="http://schemas.microsoft.com/office/drawing/2014/main" id="{ED225586-8D32-12C6-8C5F-A7B69BC65FDB}"/>
              </a:ext>
            </a:extLst>
          </p:cNvPr>
          <p:cNvSpPr txBox="1"/>
          <p:nvPr/>
        </p:nvSpPr>
        <p:spPr>
          <a:xfrm>
            <a:off x="718346" y="1050138"/>
            <a:ext cx="6779733" cy="3328500"/>
          </a:xfrm>
          <a:prstGeom prst="rect">
            <a:avLst/>
          </a:prstGeom>
          <a:noFill/>
          <a:ln>
            <a:noFill/>
          </a:ln>
        </p:spPr>
        <p:txBody>
          <a:bodyPr spcFirstLastPara="1" wrap="square" lIns="91425" tIns="91425" rIns="91425" bIns="91425" anchor="t" anchorCtr="0">
            <a:noAutofit/>
          </a:bodyPr>
          <a:lstStyle/>
          <a:p>
            <a:pPr algn="l"/>
            <a:r>
              <a:rPr lang="nl-NL" sz="1200" dirty="0">
                <a:solidFill>
                  <a:srgbClr val="333333"/>
                </a:solidFill>
                <a:latin typeface="Helvetica Neue"/>
              </a:rPr>
              <a:t>Alle productieruimtes worden volgens de vastgestelde schoonmaakschema’s gereinigd en gedesinfecteerd. Deze schema’s liggen vast in de specificaties. De schoonmaakregels voor procesuitrusting, food contact oppervlakten en ruimte schoonmaak binnen high care/ risk gebieden moet minimaal bevatten:</a:t>
            </a:r>
          </a:p>
          <a:p>
            <a:pPr algn="l"/>
            <a:endParaRPr lang="nl-NL" sz="1200" dirty="0">
              <a:solidFill>
                <a:srgbClr val="333333"/>
              </a:solidFill>
              <a:latin typeface="Helvetica Neue"/>
            </a:endParaRPr>
          </a:p>
          <a:p>
            <a:pPr marL="285750" indent="-285750" algn="l">
              <a:buFont typeface="Arial" panose="020B0604020202020204" pitchFamily="34" charset="0"/>
              <a:buChar char="•"/>
            </a:pPr>
            <a:r>
              <a:rPr lang="nl-NL" sz="1200" dirty="0">
                <a:solidFill>
                  <a:srgbClr val="333333"/>
                </a:solidFill>
                <a:latin typeface="Helvetica Neue"/>
              </a:rPr>
              <a:t>Verantwoordelijke;</a:t>
            </a:r>
          </a:p>
          <a:p>
            <a:pPr marL="285750" indent="-285750" algn="l">
              <a:buFont typeface="Arial" panose="020B0604020202020204" pitchFamily="34" charset="0"/>
              <a:buChar char="•"/>
            </a:pPr>
            <a:r>
              <a:rPr lang="nl-NL" sz="1200" dirty="0">
                <a:solidFill>
                  <a:srgbClr val="333333"/>
                </a:solidFill>
                <a:latin typeface="Helvetica Neue"/>
              </a:rPr>
              <a:t>Item/gebied dat moet worden schoon gemaakt;</a:t>
            </a:r>
          </a:p>
          <a:p>
            <a:pPr marL="285750" indent="-285750" algn="l">
              <a:buFont typeface="Arial" panose="020B0604020202020204" pitchFamily="34" charset="0"/>
              <a:buChar char="•"/>
            </a:pPr>
            <a:r>
              <a:rPr lang="nl-NL" sz="1200" dirty="0">
                <a:solidFill>
                  <a:srgbClr val="333333"/>
                </a:solidFill>
                <a:latin typeface="Helvetica Neue"/>
              </a:rPr>
              <a:t>Schoonmaakfrequentie;</a:t>
            </a:r>
          </a:p>
          <a:p>
            <a:pPr marL="285750" indent="-285750" algn="l">
              <a:buFont typeface="Arial" panose="020B0604020202020204" pitchFamily="34" charset="0"/>
              <a:buChar char="•"/>
            </a:pPr>
            <a:r>
              <a:rPr lang="nl-NL" sz="1200" dirty="0">
                <a:solidFill>
                  <a:srgbClr val="333333"/>
                </a:solidFill>
                <a:latin typeface="Helvetica Neue"/>
              </a:rPr>
              <a:t>Methode van schoonmaak, inclusief het uit elkaar halen van uitrusting waarop schoonmaakactiviteiten moeten worden verricht;</a:t>
            </a:r>
          </a:p>
          <a:p>
            <a:pPr marL="285750" indent="-285750" algn="l">
              <a:buFont typeface="Arial" panose="020B0604020202020204" pitchFamily="34" charset="0"/>
              <a:buChar char="•"/>
            </a:pPr>
            <a:r>
              <a:rPr lang="nl-NL" sz="1200" dirty="0">
                <a:solidFill>
                  <a:srgbClr val="333333"/>
                </a:solidFill>
                <a:latin typeface="Helvetica Neue"/>
              </a:rPr>
              <a:t>Schoonmaakmiddelen en concentraties;</a:t>
            </a:r>
          </a:p>
          <a:p>
            <a:pPr marL="285750" indent="-285750" algn="l">
              <a:buFont typeface="Arial" panose="020B0604020202020204" pitchFamily="34" charset="0"/>
              <a:buChar char="•"/>
            </a:pPr>
            <a:r>
              <a:rPr lang="nl-NL" sz="1200" dirty="0">
                <a:solidFill>
                  <a:srgbClr val="333333"/>
                </a:solidFill>
                <a:latin typeface="Helvetica Neue"/>
              </a:rPr>
              <a:t>Schoonmaakmaterialen;</a:t>
            </a:r>
          </a:p>
          <a:p>
            <a:pPr marL="285750" indent="-285750" algn="l">
              <a:buFont typeface="Arial" panose="020B0604020202020204" pitchFamily="34" charset="0"/>
              <a:buChar char="•"/>
            </a:pPr>
            <a:r>
              <a:rPr lang="nl-NL" sz="1200" dirty="0">
                <a:solidFill>
                  <a:srgbClr val="333333"/>
                </a:solidFill>
                <a:latin typeface="Helvetica Neue"/>
              </a:rPr>
              <a:t>Schoonmaak vastlegging en schoonmaak verificatie.</a:t>
            </a:r>
          </a:p>
          <a:p>
            <a:pPr marL="285750" indent="-285750" algn="l">
              <a:buFont typeface="Arial" panose="020B0604020202020204" pitchFamily="34" charset="0"/>
              <a:buChar char="•"/>
            </a:pPr>
            <a:r>
              <a:rPr lang="nl-NL" sz="1200" dirty="0">
                <a:solidFill>
                  <a:srgbClr val="333333"/>
                </a:solidFill>
                <a:latin typeface="Helvetica Neue"/>
              </a:rPr>
              <a:t>Controle Schoonmaakresultaat</a:t>
            </a:r>
          </a:p>
          <a:p>
            <a:pPr marL="285750" indent="-285750" algn="l">
              <a:buFont typeface="Arial" panose="020B0604020202020204" pitchFamily="34" charset="0"/>
              <a:buChar char="•"/>
            </a:pPr>
            <a:r>
              <a:rPr lang="nl-NL" sz="1200" dirty="0">
                <a:solidFill>
                  <a:srgbClr val="333333"/>
                </a:solidFill>
                <a:latin typeface="Helvetica Neue"/>
              </a:rPr>
              <a:t>Dagelijks wordt voor de aanvang van de werkzaamheden de schoonmaak visueel gecontroleerd.</a:t>
            </a:r>
          </a:p>
          <a:p>
            <a:pPr algn="l"/>
            <a:endParaRPr lang="nl-NL" sz="1200" dirty="0">
              <a:solidFill>
                <a:srgbClr val="333333"/>
              </a:solidFill>
              <a:latin typeface="Helvetica Neue"/>
            </a:endParaRPr>
          </a:p>
          <a:p>
            <a:pPr algn="l"/>
            <a:r>
              <a:rPr lang="nl-NL" sz="1200" dirty="0">
                <a:solidFill>
                  <a:srgbClr val="333333"/>
                </a:solidFill>
                <a:latin typeface="Helvetica Neue"/>
              </a:rPr>
              <a:t>Wanneer objecten of ruimtes niet schoon zijn, of niet voldoende zijn afgespoeld, dient dit opnieuw schoongemaakt te worden (voor gebruik in productie). De tekortkoming wordt vastgelegd. Er wordt vervolgens gecontroleerd of de corrigerende maatregel voldoende is uitgevoerd.</a:t>
            </a:r>
          </a:p>
        </p:txBody>
      </p:sp>
    </p:spTree>
    <p:extLst>
      <p:ext uri="{BB962C8B-B14F-4D97-AF65-F5344CB8AC3E}">
        <p14:creationId xmlns:p14="http://schemas.microsoft.com/office/powerpoint/2010/main" val="1796916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51346" y="2238638"/>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4800" b="1" dirty="0"/>
              <a:t>Oefenvragen</a:t>
            </a:r>
          </a:p>
        </p:txBody>
      </p:sp>
    </p:spTree>
    <p:extLst>
      <p:ext uri="{BB962C8B-B14F-4D97-AF65-F5344CB8AC3E}">
        <p14:creationId xmlns:p14="http://schemas.microsoft.com/office/powerpoint/2010/main" val="3914023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400050" y="555275"/>
            <a:ext cx="7498800" cy="572700"/>
          </a:xfrm>
        </p:spPr>
        <p:txBody>
          <a:bodyPr spcFirstLastPara="1" wrap="square" lIns="91425" tIns="91425" rIns="91425" bIns="91425" anchor="t" anchorCtr="0">
            <a:normAutofit/>
          </a:bodyPr>
          <a:lstStyle/>
          <a:p>
            <a:pPr>
              <a:lnSpc>
                <a:spcPct val="90000"/>
              </a:lnSpc>
            </a:pPr>
            <a:r>
              <a:rPr lang="nl-NL" b="0" i="0" u="none" strike="noStrike" cap="none" dirty="0">
                <a:effectLst/>
                <a:latin typeface="Arial"/>
                <a:ea typeface="Arial"/>
                <a:cs typeface="Arial"/>
                <a:sym typeface="Arial"/>
              </a:rPr>
              <a:t>Oefenvragen</a:t>
            </a:r>
          </a:p>
        </p:txBody>
      </p:sp>
      <p:sp>
        <p:nvSpPr>
          <p:cNvPr id="7" name="Tekstvak 6">
            <a:extLst>
              <a:ext uri="{FF2B5EF4-FFF2-40B4-BE49-F238E27FC236}">
                <a16:creationId xmlns:a16="http://schemas.microsoft.com/office/drawing/2014/main" id="{ED225586-8D32-12C6-8C5F-A7B69BC65FDB}"/>
              </a:ext>
            </a:extLst>
          </p:cNvPr>
          <p:cNvSpPr txBox="1"/>
          <p:nvPr/>
        </p:nvSpPr>
        <p:spPr>
          <a:xfrm>
            <a:off x="400051" y="993106"/>
            <a:ext cx="7967862" cy="3849237"/>
          </a:xfrm>
          <a:prstGeom prst="rect">
            <a:avLst/>
          </a:prstGeom>
          <a:noFill/>
          <a:ln>
            <a:noFill/>
          </a:ln>
        </p:spPr>
        <p:txBody>
          <a:bodyPr spcFirstLastPara="1" wrap="square" lIns="91425" tIns="91425" rIns="91425" bIns="91425" numCol="2" spcCol="216000" anchor="t" anchorCtr="0">
            <a:noAutofit/>
          </a:bodyPr>
          <a:lstStyle/>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Voedselveiligheid</a:t>
            </a:r>
            <a:br>
              <a:rPr lang="nl-NL" sz="1050" b="0" i="0" u="none" strike="noStrike" cap="none" dirty="0">
                <a:solidFill>
                  <a:schemeClr val="dk2"/>
                </a:solidFill>
                <a:effectLst/>
                <a:latin typeface="Arial"/>
                <a:ea typeface="Arial"/>
                <a:cs typeface="Arial"/>
                <a:sym typeface="Arial"/>
              </a:rPr>
            </a:br>
            <a:r>
              <a:rPr lang="nl-NL" sz="1050" b="0" i="0" u="none" strike="noStrike" cap="none" dirty="0">
                <a:solidFill>
                  <a:schemeClr val="dk2"/>
                </a:solidFill>
                <a:effectLst/>
                <a:latin typeface="Arial"/>
                <a:ea typeface="Arial"/>
                <a:cs typeface="Arial"/>
                <a:sym typeface="Arial"/>
              </a:rPr>
              <a:t>Een voorbeeld van een veel voorkomend voedselveiligheidsprobleem is Listeria in Franse Kaassoorten, noem een veel voorkomende </a:t>
            </a:r>
            <a:r>
              <a:rPr lang="nl-NL" sz="1050" b="0" i="0" u="none" strike="noStrike" cap="none" dirty="0" err="1">
                <a:solidFill>
                  <a:schemeClr val="dk2"/>
                </a:solidFill>
                <a:effectLst/>
                <a:latin typeface="Arial"/>
                <a:ea typeface="Arial"/>
                <a:cs typeface="Arial"/>
                <a:sym typeface="Arial"/>
              </a:rPr>
              <a:t>voedselveiligsprobleem</a:t>
            </a:r>
            <a:r>
              <a:rPr lang="nl-NL" sz="1050" b="0" i="0" u="none" strike="noStrike" cap="none" dirty="0">
                <a:solidFill>
                  <a:schemeClr val="dk2"/>
                </a:solidFill>
                <a:effectLst/>
                <a:latin typeface="Arial"/>
                <a:ea typeface="Arial"/>
                <a:cs typeface="Arial"/>
                <a:sym typeface="Arial"/>
              </a:rPr>
              <a:t> in jou bedrijf.</a:t>
            </a: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Gevaren voor het voedsel</a:t>
            </a:r>
            <a:br>
              <a:rPr lang="nl-NL" sz="1050" b="1" i="0" u="none" strike="noStrike" cap="none" dirty="0">
                <a:solidFill>
                  <a:schemeClr val="dk2"/>
                </a:solidFill>
                <a:effectLst/>
                <a:latin typeface="Arial"/>
                <a:ea typeface="Arial"/>
                <a:cs typeface="Arial"/>
                <a:sym typeface="Arial"/>
              </a:rPr>
            </a:br>
            <a:r>
              <a:rPr lang="nl-NL" sz="1050" b="0" i="0" u="none" strike="noStrike" cap="none" dirty="0">
                <a:solidFill>
                  <a:schemeClr val="dk2"/>
                </a:solidFill>
                <a:effectLst/>
                <a:latin typeface="Arial"/>
                <a:ea typeface="Arial"/>
                <a:cs typeface="Arial"/>
                <a:sym typeface="Arial"/>
              </a:rPr>
              <a:t>Noem de 3 soorten gevaren die worden genoemd in 'Food Safety voor productie'.</a:t>
            </a: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Micro-organismen</a:t>
            </a:r>
            <a:br>
              <a:rPr lang="nl-NL" sz="1050" b="1" i="0" u="none" strike="noStrike" cap="none" dirty="0">
                <a:solidFill>
                  <a:schemeClr val="dk2"/>
                </a:solidFill>
                <a:effectLst/>
                <a:latin typeface="Arial"/>
                <a:ea typeface="Arial"/>
                <a:cs typeface="Arial"/>
                <a:sym typeface="Arial"/>
              </a:rPr>
            </a:br>
            <a:r>
              <a:rPr lang="nl-NL" sz="1050" b="0" i="0" u="none" strike="noStrike" cap="none" dirty="0">
                <a:solidFill>
                  <a:schemeClr val="dk2"/>
                </a:solidFill>
                <a:effectLst/>
                <a:latin typeface="Arial"/>
                <a:ea typeface="Arial"/>
                <a:cs typeface="Arial"/>
                <a:sym typeface="Arial"/>
              </a:rPr>
              <a:t>Noem naast schimmels een ander type microbiologische gevaar.</a:t>
            </a: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Chemische besmetting</a:t>
            </a:r>
            <a:br>
              <a:rPr lang="nl-NL" sz="1050" b="1" i="0" u="none" strike="noStrike" cap="none" dirty="0">
                <a:solidFill>
                  <a:schemeClr val="dk2"/>
                </a:solidFill>
                <a:effectLst/>
                <a:latin typeface="Arial"/>
                <a:ea typeface="Arial"/>
                <a:cs typeface="Arial"/>
                <a:sym typeface="Arial"/>
              </a:rPr>
            </a:br>
            <a:r>
              <a:rPr lang="nl-NL" sz="1050" b="0" i="0" u="none" strike="noStrike" cap="none" dirty="0">
                <a:solidFill>
                  <a:schemeClr val="dk2"/>
                </a:solidFill>
                <a:effectLst/>
                <a:latin typeface="Arial"/>
                <a:ea typeface="Arial"/>
                <a:cs typeface="Arial"/>
                <a:sym typeface="Arial"/>
              </a:rPr>
              <a:t>Noem een voorbeeld van een chemische gevaar in uw bedrijf.</a:t>
            </a: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Fysische besmetting</a:t>
            </a:r>
            <a:br>
              <a:rPr lang="nl-NL" sz="1050" b="1" i="0" u="none" strike="noStrike" cap="none" dirty="0">
                <a:solidFill>
                  <a:schemeClr val="dk2"/>
                </a:solidFill>
                <a:effectLst/>
                <a:latin typeface="Arial"/>
                <a:ea typeface="Arial"/>
                <a:cs typeface="Arial"/>
                <a:sym typeface="Arial"/>
              </a:rPr>
            </a:br>
            <a:r>
              <a:rPr lang="nl-NL" sz="1050" b="0" i="0" u="none" strike="noStrike" cap="none" dirty="0">
                <a:solidFill>
                  <a:schemeClr val="dk2"/>
                </a:solidFill>
                <a:effectLst/>
                <a:latin typeface="Arial"/>
                <a:ea typeface="Arial"/>
                <a:cs typeface="Arial"/>
                <a:sym typeface="Arial"/>
              </a:rPr>
              <a:t>Noem 3 voorbeelden van een fysisch gevaar</a:t>
            </a: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HACCP en Controles</a:t>
            </a:r>
            <a:br>
              <a:rPr lang="nl-NL" sz="1050" b="1" i="0" u="none" strike="noStrike" cap="none" dirty="0">
                <a:solidFill>
                  <a:schemeClr val="dk2"/>
                </a:solidFill>
                <a:effectLst/>
                <a:latin typeface="Arial"/>
                <a:ea typeface="Arial"/>
                <a:cs typeface="Arial"/>
                <a:sym typeface="Arial"/>
              </a:rPr>
            </a:br>
            <a:r>
              <a:rPr lang="nl-NL" sz="1050" b="0" i="0" u="none" strike="noStrike" cap="none" dirty="0">
                <a:solidFill>
                  <a:schemeClr val="dk2"/>
                </a:solidFill>
                <a:effectLst/>
                <a:latin typeface="Arial"/>
                <a:ea typeface="Arial"/>
                <a:cs typeface="Arial"/>
                <a:sym typeface="Arial"/>
              </a:rPr>
              <a:t>Gevaren worden geborgd door ander andere Kritische Controle Punten, noem een voorbeeld van een CCP.</a:t>
            </a:r>
            <a:endParaRPr lang="nl-NL" sz="1050" b="1" dirty="0">
              <a:solidFill>
                <a:schemeClr val="dk2"/>
              </a:solidFill>
            </a:endParaRPr>
          </a:p>
          <a:p>
            <a:pPr marL="114300">
              <a:lnSpc>
                <a:spcPct val="105000"/>
              </a:lnSpc>
              <a:spcAft>
                <a:spcPts val="600"/>
              </a:spcAft>
              <a:buClr>
                <a:schemeClr val="dk2"/>
              </a:buClr>
              <a:buSzPts val="1800"/>
            </a:pPr>
            <a:endParaRPr lang="nl-NL" sz="1050" b="1" i="0" u="none" strike="noStrike" cap="none" dirty="0">
              <a:solidFill>
                <a:schemeClr val="dk2"/>
              </a:solidFill>
              <a:effectLst/>
              <a:latin typeface="Arial"/>
              <a:ea typeface="Arial"/>
              <a:cs typeface="Arial"/>
              <a:sym typeface="Arial"/>
            </a:endParaRPr>
          </a:p>
          <a:p>
            <a:pPr marL="114300">
              <a:lnSpc>
                <a:spcPct val="105000"/>
              </a:lnSpc>
              <a:spcAft>
                <a:spcPts val="600"/>
              </a:spcAft>
              <a:buClr>
                <a:schemeClr val="dk2"/>
              </a:buClr>
              <a:buSzPts val="1800"/>
            </a:pPr>
            <a:r>
              <a:rPr lang="nl-NL" sz="1050" b="1" i="0" u="none" strike="noStrike" cap="none" dirty="0" err="1">
                <a:solidFill>
                  <a:schemeClr val="dk2"/>
                </a:solidFill>
                <a:effectLst/>
                <a:latin typeface="Arial"/>
                <a:ea typeface="Arial"/>
                <a:cs typeface="Arial"/>
                <a:sym typeface="Arial"/>
              </a:rPr>
              <a:t>Hygienevoorschriften</a:t>
            </a:r>
            <a:endParaRPr lang="nl-NL" sz="1050" b="1" dirty="0">
              <a:solidFill>
                <a:schemeClr val="dk2"/>
              </a:solidFill>
            </a:endParaRPr>
          </a:p>
          <a:p>
            <a:pPr marL="285750" indent="-171450">
              <a:lnSpc>
                <a:spcPct val="105000"/>
              </a:lnSpc>
              <a:spcAft>
                <a:spcPts val="600"/>
              </a:spcAft>
              <a:buClr>
                <a:schemeClr val="dk2"/>
              </a:buClr>
              <a:buSzPts val="1800"/>
              <a:buFont typeface="Arial" panose="020B0604020202020204" pitchFamily="34" charset="0"/>
              <a:buChar char="•"/>
            </a:pPr>
            <a:r>
              <a:rPr lang="nl-NL" sz="1050" b="0" i="0" u="none" strike="noStrike" cap="none" dirty="0">
                <a:solidFill>
                  <a:schemeClr val="dk2"/>
                </a:solidFill>
                <a:effectLst/>
                <a:latin typeface="Arial"/>
                <a:ea typeface="Arial"/>
                <a:cs typeface="Arial"/>
                <a:sym typeface="Arial"/>
              </a:rPr>
              <a:t>Welke kledingvoorschriften zijn nodig voor de productie locatie?</a:t>
            </a:r>
          </a:p>
          <a:p>
            <a:pPr marL="285750" indent="-171450">
              <a:lnSpc>
                <a:spcPct val="105000"/>
              </a:lnSpc>
              <a:spcAft>
                <a:spcPts val="600"/>
              </a:spcAft>
              <a:buClr>
                <a:schemeClr val="dk2"/>
              </a:buClr>
              <a:buSzPts val="1800"/>
              <a:buFont typeface="Arial" panose="020B0604020202020204" pitchFamily="34" charset="0"/>
              <a:buChar char="•"/>
            </a:pPr>
            <a:r>
              <a:rPr lang="nl-NL" sz="1050" b="0" i="0" u="none" strike="noStrike" cap="none" dirty="0">
                <a:solidFill>
                  <a:schemeClr val="dk2"/>
                </a:solidFill>
                <a:effectLst/>
                <a:latin typeface="Arial"/>
                <a:ea typeface="Arial"/>
                <a:cs typeface="Arial"/>
                <a:sym typeface="Arial"/>
              </a:rPr>
              <a:t>Onder welke omstandigheden (Bijvoorbeeld Geelzucht), mag je de productie niet betreden?</a:t>
            </a: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Allergenen management</a:t>
            </a:r>
          </a:p>
          <a:p>
            <a:pPr marL="285750" indent="-171450">
              <a:lnSpc>
                <a:spcPct val="105000"/>
              </a:lnSpc>
              <a:spcAft>
                <a:spcPts val="600"/>
              </a:spcAft>
              <a:buClr>
                <a:schemeClr val="dk2"/>
              </a:buClr>
              <a:buSzPts val="1800"/>
              <a:buFont typeface="Arial" panose="020B0604020202020204" pitchFamily="34" charset="0"/>
              <a:buChar char="•"/>
            </a:pPr>
            <a:r>
              <a:rPr lang="nl-NL" sz="1050" b="0" i="0" u="none" strike="noStrike" cap="none" dirty="0">
                <a:solidFill>
                  <a:schemeClr val="dk2"/>
                </a:solidFill>
                <a:effectLst/>
                <a:latin typeface="Arial"/>
                <a:ea typeface="Arial"/>
                <a:cs typeface="Arial"/>
                <a:sym typeface="Arial"/>
              </a:rPr>
              <a:t>Noem 3 wettelijke allergenen volgens de EU.</a:t>
            </a:r>
          </a:p>
          <a:p>
            <a:pPr marL="285750" indent="-171450">
              <a:lnSpc>
                <a:spcPct val="105000"/>
              </a:lnSpc>
              <a:spcAft>
                <a:spcPts val="600"/>
              </a:spcAft>
              <a:buClr>
                <a:schemeClr val="dk2"/>
              </a:buClr>
              <a:buSzPts val="1800"/>
              <a:buFont typeface="Arial" panose="020B0604020202020204" pitchFamily="34" charset="0"/>
              <a:buChar char="•"/>
            </a:pPr>
            <a:r>
              <a:rPr lang="nl-NL" sz="1050" b="0" i="0" u="none" strike="noStrike" cap="none" dirty="0">
                <a:solidFill>
                  <a:schemeClr val="dk2"/>
                </a:solidFill>
                <a:effectLst/>
                <a:latin typeface="Arial"/>
                <a:ea typeface="Arial"/>
                <a:cs typeface="Arial"/>
                <a:sym typeface="Arial"/>
              </a:rPr>
              <a:t>Wat is mogelijke beheersmaatregelen voor het borgen van allergenen?</a:t>
            </a: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Food </a:t>
            </a:r>
            <a:r>
              <a:rPr lang="nl-NL" sz="1050" b="1" i="0" u="none" strike="noStrike" cap="none" dirty="0" err="1">
                <a:solidFill>
                  <a:schemeClr val="dk2"/>
                </a:solidFill>
                <a:effectLst/>
                <a:latin typeface="Arial"/>
                <a:ea typeface="Arial"/>
                <a:cs typeface="Arial"/>
                <a:sym typeface="Arial"/>
              </a:rPr>
              <a:t>Defense</a:t>
            </a:r>
            <a:endParaRPr lang="nl-NL" sz="1050" b="1" dirty="0">
              <a:solidFill>
                <a:schemeClr val="dk2"/>
              </a:solidFill>
            </a:endParaRPr>
          </a:p>
          <a:p>
            <a:pPr marL="114300">
              <a:lnSpc>
                <a:spcPct val="105000"/>
              </a:lnSpc>
              <a:spcAft>
                <a:spcPts val="600"/>
              </a:spcAft>
              <a:buClr>
                <a:schemeClr val="dk2"/>
              </a:buClr>
              <a:buSzPts val="1800"/>
            </a:pPr>
            <a:r>
              <a:rPr lang="nl-NL" sz="1050" b="0" i="0" u="none" strike="noStrike" cap="none" dirty="0">
                <a:solidFill>
                  <a:schemeClr val="dk2"/>
                </a:solidFill>
                <a:effectLst/>
                <a:latin typeface="Arial"/>
                <a:ea typeface="Arial"/>
                <a:cs typeface="Arial"/>
                <a:sym typeface="Arial"/>
              </a:rPr>
              <a:t>Wat is Food </a:t>
            </a:r>
            <a:r>
              <a:rPr lang="nl-NL" sz="1050" b="0" i="0" u="none" strike="noStrike" cap="none" dirty="0" err="1">
                <a:solidFill>
                  <a:schemeClr val="dk2"/>
                </a:solidFill>
                <a:effectLst/>
                <a:latin typeface="Arial"/>
                <a:ea typeface="Arial"/>
                <a:cs typeface="Arial"/>
                <a:sym typeface="Arial"/>
              </a:rPr>
              <a:t>defense</a:t>
            </a:r>
            <a:r>
              <a:rPr lang="nl-NL" sz="1050" b="0" i="0" u="none" strike="noStrike" cap="none" dirty="0">
                <a:solidFill>
                  <a:schemeClr val="dk2"/>
                </a:solidFill>
                <a:effectLst/>
                <a:latin typeface="Arial"/>
                <a:ea typeface="Arial"/>
                <a:cs typeface="Arial"/>
                <a:sym typeface="Arial"/>
              </a:rPr>
              <a:t>?</a:t>
            </a: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Ongedierte bestrijding</a:t>
            </a:r>
          </a:p>
          <a:p>
            <a:pPr marL="114300">
              <a:lnSpc>
                <a:spcPct val="105000"/>
              </a:lnSpc>
              <a:spcAft>
                <a:spcPts val="600"/>
              </a:spcAft>
              <a:buClr>
                <a:schemeClr val="dk2"/>
              </a:buClr>
              <a:buSzPts val="1800"/>
            </a:pPr>
            <a:r>
              <a:rPr lang="nl-NL" sz="1050" b="0" i="0" u="none" strike="noStrike" cap="none" dirty="0">
                <a:solidFill>
                  <a:schemeClr val="dk2"/>
                </a:solidFill>
                <a:effectLst/>
                <a:latin typeface="Arial"/>
                <a:ea typeface="Arial"/>
                <a:cs typeface="Arial"/>
                <a:sym typeface="Arial"/>
              </a:rPr>
              <a:t>Wat is onderdeel van de interne controle voor de ongediertebestrijding</a:t>
            </a:r>
            <a:r>
              <a:rPr lang="nl-NL" sz="1050" dirty="0">
                <a:solidFill>
                  <a:schemeClr val="dk2"/>
                </a:solidFill>
              </a:rPr>
              <a:t>?</a:t>
            </a:r>
            <a:endParaRPr lang="nl-NL" sz="1050" b="0" i="0" u="none" strike="noStrike" cap="none" dirty="0">
              <a:solidFill>
                <a:schemeClr val="dk2"/>
              </a:solidFill>
              <a:effectLst/>
              <a:latin typeface="Arial"/>
              <a:ea typeface="Arial"/>
              <a:cs typeface="Arial"/>
              <a:sym typeface="Arial"/>
            </a:endParaRPr>
          </a:p>
          <a:p>
            <a:pPr marL="114300">
              <a:lnSpc>
                <a:spcPct val="105000"/>
              </a:lnSpc>
              <a:spcAft>
                <a:spcPts val="600"/>
              </a:spcAft>
              <a:buClr>
                <a:schemeClr val="dk2"/>
              </a:buClr>
              <a:buSzPts val="1800"/>
            </a:pPr>
            <a:r>
              <a:rPr lang="nl-NL" sz="1050" b="1" i="0" u="none" strike="noStrike" cap="none" dirty="0">
                <a:solidFill>
                  <a:schemeClr val="dk2"/>
                </a:solidFill>
                <a:effectLst/>
                <a:latin typeface="Arial"/>
                <a:ea typeface="Arial"/>
                <a:cs typeface="Arial"/>
                <a:sym typeface="Arial"/>
              </a:rPr>
              <a:t>Reiniging en desinfectie</a:t>
            </a:r>
          </a:p>
          <a:p>
            <a:pPr marL="114300">
              <a:lnSpc>
                <a:spcPct val="105000"/>
              </a:lnSpc>
              <a:spcAft>
                <a:spcPts val="600"/>
              </a:spcAft>
              <a:buClr>
                <a:schemeClr val="dk2"/>
              </a:buClr>
              <a:buSzPts val="1800"/>
            </a:pPr>
            <a:r>
              <a:rPr lang="nl-NL" sz="1050" b="0" i="0" u="none" strike="noStrike" cap="none" dirty="0">
                <a:solidFill>
                  <a:schemeClr val="dk2"/>
                </a:solidFill>
                <a:effectLst/>
                <a:latin typeface="Arial"/>
                <a:ea typeface="Arial"/>
                <a:cs typeface="Arial"/>
                <a:sym typeface="Arial"/>
              </a:rPr>
              <a:t>Wat moet van alle medewerkers van het externe bedrijf aanwezig zijn?</a:t>
            </a:r>
          </a:p>
        </p:txBody>
      </p:sp>
    </p:spTree>
    <p:extLst>
      <p:ext uri="{BB962C8B-B14F-4D97-AF65-F5344CB8AC3E}">
        <p14:creationId xmlns:p14="http://schemas.microsoft.com/office/powerpoint/2010/main" val="900871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84524" y="2198881"/>
            <a:ext cx="8884548"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iMIS E-learning Food Safety </a:t>
            </a:r>
            <a:r>
              <a:rPr lang="en-US" b="1" dirty="0" err="1"/>
              <a:t>voor</a:t>
            </a:r>
            <a:r>
              <a:rPr lang="en-US" b="1" dirty="0"/>
              <a:t> </a:t>
            </a:r>
            <a:r>
              <a:rPr lang="en-US" b="1" dirty="0" err="1"/>
              <a:t>personeel</a:t>
            </a:r>
            <a:r>
              <a:rPr lang="en-US" b="1" dirty="0"/>
              <a:t> online</a:t>
            </a:r>
            <a:endParaRPr lang="nl-NL" b="1" dirty="0"/>
          </a:p>
        </p:txBody>
      </p:sp>
    </p:spTree>
    <p:extLst>
      <p:ext uri="{BB962C8B-B14F-4D97-AF65-F5344CB8AC3E}">
        <p14:creationId xmlns:p14="http://schemas.microsoft.com/office/powerpoint/2010/main" val="1886917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a:xfrm>
            <a:off x="1156800" y="1495839"/>
            <a:ext cx="1926000" cy="476084"/>
          </a:xfrm>
        </p:spPr>
        <p:txBody>
          <a:bodyPr spcFirstLastPara="1" wrap="square" lIns="91425" tIns="91425" rIns="91425" bIns="91425" anchor="t" anchorCtr="0">
            <a:normAutofit fontScale="90000"/>
          </a:bodyPr>
          <a:lstStyle/>
          <a:p>
            <a:pPr algn="ctr"/>
            <a:r>
              <a:rPr lang="nl-NL" sz="2500" b="0" i="0" u="none" strike="noStrike" cap="none" dirty="0">
                <a:effectLst/>
                <a:latin typeface="Arial"/>
                <a:ea typeface="Arial"/>
                <a:cs typeface="Arial"/>
                <a:sym typeface="Arial"/>
              </a:rPr>
              <a:t>E-</a:t>
            </a:r>
            <a:r>
              <a:rPr lang="nl-NL" sz="2500" b="0" i="0" u="none" strike="noStrike" cap="none" dirty="0" err="1">
                <a:effectLst/>
                <a:latin typeface="Arial"/>
                <a:ea typeface="Arial"/>
                <a:cs typeface="Arial"/>
                <a:sym typeface="Arial"/>
              </a:rPr>
              <a:t>learning</a:t>
            </a:r>
            <a:endParaRPr lang="nl-NL" sz="2500" b="0" i="0" u="none" strike="noStrike" cap="none" dirty="0">
              <a:effectLst/>
              <a:latin typeface="Arial"/>
              <a:ea typeface="Arial"/>
              <a:cs typeface="Arial"/>
              <a:sym typeface="Arial"/>
            </a:endParaRPr>
          </a:p>
        </p:txBody>
      </p:sp>
      <p:sp>
        <p:nvSpPr>
          <p:cNvPr id="7" name="Tekstvak 6">
            <a:extLst>
              <a:ext uri="{FF2B5EF4-FFF2-40B4-BE49-F238E27FC236}">
                <a16:creationId xmlns:a16="http://schemas.microsoft.com/office/drawing/2014/main" id="{ED225586-8D32-12C6-8C5F-A7B69BC65FDB}"/>
              </a:ext>
            </a:extLst>
          </p:cNvPr>
          <p:cNvSpPr txBox="1"/>
          <p:nvPr/>
        </p:nvSpPr>
        <p:spPr>
          <a:xfrm>
            <a:off x="1214715" y="2051437"/>
            <a:ext cx="1810169" cy="2894274"/>
          </a:xfrm>
          <a:prstGeom prst="rect">
            <a:avLst/>
          </a:prstGeom>
          <a:noFill/>
          <a:ln>
            <a:noFill/>
          </a:ln>
        </p:spPr>
        <p:txBody>
          <a:bodyPr spcFirstLastPara="1" wrap="square" lIns="91425" tIns="91425" rIns="91425" bIns="91425" anchor="t" anchorCtr="0">
            <a:normAutofit/>
          </a:bodyPr>
          <a:lstStyle/>
          <a:p>
            <a:pPr algn="l"/>
            <a:r>
              <a:rPr lang="nl-NL" sz="1200" b="0" i="0" dirty="0">
                <a:solidFill>
                  <a:srgbClr val="333333"/>
                </a:solidFill>
                <a:effectLst/>
                <a:latin typeface="Helvetica Neue"/>
              </a:rPr>
              <a:t>Train je zelf online, door middel van de online toets de je kan maken op de QAssuranc</a:t>
            </a:r>
            <a:r>
              <a:rPr lang="nl-NL" sz="1200" dirty="0">
                <a:solidFill>
                  <a:srgbClr val="333333"/>
                </a:solidFill>
                <a:latin typeface="Helvetica Neue"/>
              </a:rPr>
              <a:t>e website krijg direct een rapport om te zien waar je verbeterpunten zijn en welke onderwerpen je al beheerst. </a:t>
            </a:r>
          </a:p>
          <a:p>
            <a:pPr algn="l"/>
            <a:br>
              <a:rPr lang="nl-NL" sz="1200" dirty="0">
                <a:solidFill>
                  <a:srgbClr val="333333"/>
                </a:solidFill>
                <a:latin typeface="Helvetica Neue"/>
                <a:hlinkClick r:id="rId3"/>
              </a:rPr>
            </a:br>
            <a:r>
              <a:rPr lang="nl-NL" sz="1200" dirty="0">
                <a:solidFill>
                  <a:srgbClr val="333333"/>
                </a:solidFill>
                <a:latin typeface="Helvetica Neue"/>
                <a:hlinkClick r:id="rId3"/>
              </a:rPr>
              <a:t>Doe de toets nu!</a:t>
            </a:r>
            <a:endParaRPr lang="nl-NL" sz="1200" dirty="0">
              <a:solidFill>
                <a:srgbClr val="333333"/>
              </a:solidFill>
              <a:latin typeface="Helvetica Neue"/>
            </a:endParaRPr>
          </a:p>
          <a:p>
            <a:pPr algn="l"/>
            <a:r>
              <a:rPr lang="nl-NL" sz="1200" dirty="0">
                <a:solidFill>
                  <a:srgbClr val="333333"/>
                </a:solidFill>
                <a:latin typeface="Helvetica Neue"/>
              </a:rPr>
              <a:t> </a:t>
            </a:r>
            <a:endParaRPr lang="nl-NL" sz="1200" b="0" i="0" dirty="0">
              <a:solidFill>
                <a:srgbClr val="333333"/>
              </a:solidFill>
              <a:effectLst/>
              <a:latin typeface="Helvetica Neue"/>
            </a:endParaRPr>
          </a:p>
        </p:txBody>
      </p:sp>
      <p:pic>
        <p:nvPicPr>
          <p:cNvPr id="6" name="Afbeelding 5">
            <a:extLst>
              <a:ext uri="{FF2B5EF4-FFF2-40B4-BE49-F238E27FC236}">
                <a16:creationId xmlns:a16="http://schemas.microsoft.com/office/drawing/2014/main" id="{2B70C792-5630-11C7-3725-2C9EA5EC78EC}"/>
              </a:ext>
            </a:extLst>
          </p:cNvPr>
          <p:cNvPicPr>
            <a:picLocks noChangeAspect="1"/>
          </p:cNvPicPr>
          <p:nvPr/>
        </p:nvPicPr>
        <p:blipFill rotWithShape="1">
          <a:blip r:embed="rId4"/>
          <a:srcRect l="10781" r="11861"/>
          <a:stretch/>
        </p:blipFill>
        <p:spPr>
          <a:xfrm>
            <a:off x="3260035" y="-112130"/>
            <a:ext cx="5947575" cy="5540250"/>
          </a:xfrm>
          <a:prstGeom prst="rect">
            <a:avLst/>
          </a:prstGeom>
        </p:spPr>
      </p:pic>
    </p:spTree>
    <p:extLst>
      <p:ext uri="{BB962C8B-B14F-4D97-AF65-F5344CB8AC3E}">
        <p14:creationId xmlns:p14="http://schemas.microsoft.com/office/powerpoint/2010/main" val="1766969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4"/>
          <p:cNvSpPr txBox="1"/>
          <p:nvPr/>
        </p:nvSpPr>
        <p:spPr>
          <a:xfrm>
            <a:off x="1379100" y="349200"/>
            <a:ext cx="6385800" cy="1138743"/>
          </a:xfrm>
          <a:prstGeom prst="rect">
            <a:avLst/>
          </a:prstGeom>
          <a:noFill/>
          <a:ln>
            <a:noFill/>
          </a:ln>
          <a:effectLst>
            <a:outerShdw blurRad="57150" dist="19050" dir="5400000" algn="bl" rotWithShape="0">
              <a:srgbClr val="000000">
                <a:alpha val="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3100" b="1" dirty="0">
                <a:solidFill>
                  <a:schemeClr val="lt1"/>
                </a:solidFill>
              </a:rPr>
              <a:t>Bedankt voor het gebruiken van deze presentatie!</a:t>
            </a:r>
            <a:endParaRPr sz="3100" b="1" dirty="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40712" y="2233242"/>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t>Gevaren</a:t>
            </a:r>
            <a:endParaRPr sz="4800" b="1" dirty="0"/>
          </a:p>
        </p:txBody>
      </p:sp>
    </p:spTree>
    <p:extLst>
      <p:ext uri="{BB962C8B-B14F-4D97-AF65-F5344CB8AC3E}">
        <p14:creationId xmlns:p14="http://schemas.microsoft.com/office/powerpoint/2010/main" val="407557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5"/>
          <p:cNvSpPr txBox="1">
            <a:spLocks noGrp="1"/>
          </p:cNvSpPr>
          <p:nvPr>
            <p:ph type="title"/>
          </p:nvPr>
        </p:nvSpPr>
        <p:spPr>
          <a:xfrm>
            <a:off x="1080600" y="2171700"/>
            <a:ext cx="2130600" cy="203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160">
                <a:latin typeface="Verdana"/>
                <a:ea typeface="Verdana"/>
                <a:cs typeface="Verdana"/>
                <a:sym typeface="Verdana"/>
              </a:rPr>
              <a:t>QAssurance B.V.</a:t>
            </a:r>
            <a:endParaRPr sz="1160">
              <a:latin typeface="Verdana"/>
              <a:ea typeface="Verdana"/>
              <a:cs typeface="Verdana"/>
              <a:sym typeface="Verdana"/>
            </a:endParaRPr>
          </a:p>
          <a:p>
            <a:pPr marL="0" lvl="0" indent="0" algn="ctr" rtl="0">
              <a:spcBef>
                <a:spcPts val="0"/>
              </a:spcBef>
              <a:spcAft>
                <a:spcPts val="0"/>
              </a:spcAft>
              <a:buSzPts val="990"/>
              <a:buNone/>
            </a:pPr>
            <a:r>
              <a:rPr lang="en" sz="1160">
                <a:latin typeface="Verdana"/>
                <a:ea typeface="Verdana"/>
                <a:cs typeface="Verdana"/>
                <a:sym typeface="Verdana"/>
              </a:rPr>
              <a:t>Van Nelleweg 1 - Rotterdam</a:t>
            </a:r>
            <a:endParaRPr sz="1160">
              <a:latin typeface="Verdana"/>
              <a:ea typeface="Verdana"/>
              <a:cs typeface="Verdana"/>
              <a:sym typeface="Verdana"/>
            </a:endParaRPr>
          </a:p>
          <a:p>
            <a:pPr marL="0" lvl="0" indent="0" algn="ctr" rtl="0">
              <a:spcBef>
                <a:spcPts val="0"/>
              </a:spcBef>
              <a:spcAft>
                <a:spcPts val="0"/>
              </a:spcAft>
              <a:buSzPts val="990"/>
              <a:buNone/>
            </a:pPr>
            <a:r>
              <a:rPr lang="en" sz="1160">
                <a:latin typeface="Verdana"/>
                <a:ea typeface="Verdana"/>
                <a:cs typeface="Verdana"/>
                <a:sym typeface="Verdana"/>
              </a:rPr>
              <a:t>TABAK 3.10</a:t>
            </a:r>
            <a:endParaRPr sz="1160">
              <a:latin typeface="Verdana"/>
              <a:ea typeface="Verdana"/>
              <a:cs typeface="Verdana"/>
              <a:sym typeface="Verdana"/>
            </a:endParaRPr>
          </a:p>
          <a:p>
            <a:pPr marL="0" lvl="0" indent="0" algn="ctr" rtl="0">
              <a:spcBef>
                <a:spcPts val="0"/>
              </a:spcBef>
              <a:spcAft>
                <a:spcPts val="0"/>
              </a:spcAft>
              <a:buSzPts val="990"/>
              <a:buNone/>
            </a:pPr>
            <a:endParaRPr sz="1160">
              <a:latin typeface="Verdana"/>
              <a:ea typeface="Verdana"/>
              <a:cs typeface="Verdana"/>
              <a:sym typeface="Verdana"/>
            </a:endParaRPr>
          </a:p>
          <a:p>
            <a:pPr marL="0" lvl="0" indent="0" algn="ctr" rtl="0">
              <a:spcBef>
                <a:spcPts val="0"/>
              </a:spcBef>
              <a:spcAft>
                <a:spcPts val="0"/>
              </a:spcAft>
              <a:buSzPts val="990"/>
              <a:buNone/>
            </a:pPr>
            <a:r>
              <a:rPr lang="en" sz="960">
                <a:latin typeface="Verdana"/>
                <a:ea typeface="Verdana"/>
                <a:cs typeface="Verdana"/>
                <a:sym typeface="Verdana"/>
              </a:rPr>
              <a:t>+31-(0)10-2004080</a:t>
            </a:r>
            <a:endParaRPr sz="960">
              <a:latin typeface="Verdana"/>
              <a:ea typeface="Verdana"/>
              <a:cs typeface="Verdana"/>
              <a:sym typeface="Verdana"/>
            </a:endParaRPr>
          </a:p>
          <a:p>
            <a:pPr marL="0" lvl="0" indent="0" algn="ctr" rtl="0">
              <a:spcBef>
                <a:spcPts val="0"/>
              </a:spcBef>
              <a:spcAft>
                <a:spcPts val="0"/>
              </a:spcAft>
              <a:buSzPts val="990"/>
              <a:buNone/>
            </a:pPr>
            <a:r>
              <a:rPr lang="en" sz="960">
                <a:latin typeface="Verdana"/>
                <a:ea typeface="Verdana"/>
                <a:cs typeface="Verdana"/>
                <a:sym typeface="Verdana"/>
              </a:rPr>
              <a:t>info@qassurance.com</a:t>
            </a:r>
            <a:endParaRPr sz="960">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en-GB" dirty="0" err="1"/>
              <a:t>Gevaren</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49" y="1185813"/>
            <a:ext cx="8021651" cy="1384995"/>
          </a:xfrm>
          <a:prstGeom prst="rect">
            <a:avLst/>
          </a:prstGeom>
          <a:noFill/>
        </p:spPr>
        <p:txBody>
          <a:bodyPr wrap="square">
            <a:spAutoFit/>
          </a:bodyPr>
          <a:lstStyle/>
          <a:p>
            <a:pPr algn="l"/>
            <a:r>
              <a:rPr lang="nl-NL" sz="1200" b="0" i="0" dirty="0">
                <a:solidFill>
                  <a:schemeClr val="tx1"/>
                </a:solidFill>
                <a:effectLst/>
                <a:latin typeface="Helvetica Neue"/>
              </a:rPr>
              <a:t>Om ervoor te zorgen dat het voedsel veilig is moet ieder bedrijf een kwaliteitssysteem hebben waarin vastgelegd is welke gevaren er binnen het bedrijf voorkomen en hoe deze gevaren voorkomen of beheerst</a:t>
            </a:r>
            <a:r>
              <a:rPr lang="nl-NL" sz="1200" dirty="0">
                <a:solidFill>
                  <a:schemeClr val="tx1"/>
                </a:solidFill>
                <a:latin typeface="Helvetica Neue"/>
              </a:rPr>
              <a:t> </a:t>
            </a:r>
            <a:r>
              <a:rPr lang="nl-NL" sz="1200" b="0" i="0" dirty="0">
                <a:solidFill>
                  <a:schemeClr val="tx1"/>
                </a:solidFill>
                <a:effectLst/>
                <a:latin typeface="Helvetica Neue"/>
              </a:rPr>
              <a:t>Er zijn 3 soorten gevaren:</a:t>
            </a:r>
          </a:p>
          <a:p>
            <a:pPr algn="l"/>
            <a:endParaRPr lang="nl-NL" sz="1200" dirty="0">
              <a:solidFill>
                <a:schemeClr val="tx1"/>
              </a:solidFill>
              <a:latin typeface="Helvetica Neue"/>
            </a:endParaRPr>
          </a:p>
          <a:p>
            <a:pPr marL="285750" indent="-285750" algn="l">
              <a:buFont typeface="Arial" panose="020B0604020202020204" pitchFamily="34" charset="0"/>
              <a:buChar char="•"/>
            </a:pPr>
            <a:r>
              <a:rPr lang="nl-NL" sz="1200" dirty="0">
                <a:solidFill>
                  <a:schemeClr val="tx1"/>
                </a:solidFill>
                <a:latin typeface="Helvetica Neue"/>
              </a:rPr>
              <a:t>V</a:t>
            </a:r>
            <a:r>
              <a:rPr lang="nl-NL" sz="1200" b="0" i="0" dirty="0">
                <a:solidFill>
                  <a:schemeClr val="tx1"/>
                </a:solidFill>
                <a:effectLst/>
                <a:latin typeface="Helvetica Neue"/>
              </a:rPr>
              <a:t>erontreiniging van het voedsel met micro-organismen (bacteriën)</a:t>
            </a:r>
          </a:p>
          <a:p>
            <a:pPr marL="285750" indent="-285750" algn="l">
              <a:buFont typeface="Arial" panose="020B0604020202020204" pitchFamily="34" charset="0"/>
              <a:buChar char="•"/>
            </a:pPr>
            <a:r>
              <a:rPr lang="nl-NL" sz="1200" b="0" i="0" dirty="0">
                <a:solidFill>
                  <a:schemeClr val="tx1"/>
                </a:solidFill>
                <a:effectLst/>
                <a:latin typeface="Helvetica Neue"/>
              </a:rPr>
              <a:t>Verontreiniging met chemische stoffen (schoonmaakmiddel </a:t>
            </a:r>
            <a:r>
              <a:rPr lang="nl-NL" sz="1200" b="0" i="0" dirty="0" err="1">
                <a:solidFill>
                  <a:schemeClr val="tx1"/>
                </a:solidFill>
                <a:effectLst/>
                <a:latin typeface="Helvetica Neue"/>
              </a:rPr>
              <a:t>etc</a:t>
            </a:r>
            <a:r>
              <a:rPr lang="nl-NL" sz="1200" b="0" i="0" dirty="0">
                <a:solidFill>
                  <a:schemeClr val="tx1"/>
                </a:solidFill>
                <a:effectLst/>
                <a:latin typeface="Helvetica Neue"/>
              </a:rPr>
              <a:t>)</a:t>
            </a:r>
          </a:p>
          <a:p>
            <a:pPr marL="285750" indent="-285750" algn="l">
              <a:buFont typeface="Arial" panose="020B0604020202020204" pitchFamily="34" charset="0"/>
              <a:buChar char="•"/>
            </a:pPr>
            <a:r>
              <a:rPr lang="nl-NL" sz="1200" b="0" i="0" dirty="0">
                <a:solidFill>
                  <a:schemeClr val="tx1"/>
                </a:solidFill>
                <a:effectLst/>
                <a:latin typeface="Helvetica Neue"/>
              </a:rPr>
              <a:t>Fysische verontreiniging (plastic, glas, hout)</a:t>
            </a:r>
          </a:p>
        </p:txBody>
      </p:sp>
    </p:spTree>
    <p:extLst>
      <p:ext uri="{BB962C8B-B14F-4D97-AF65-F5344CB8AC3E}">
        <p14:creationId xmlns:p14="http://schemas.microsoft.com/office/powerpoint/2010/main" val="226870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1261977" y="2233242"/>
            <a:ext cx="73305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t>Microorganismen</a:t>
            </a:r>
            <a:endParaRPr sz="4800" b="1" dirty="0"/>
          </a:p>
        </p:txBody>
      </p:sp>
    </p:spTree>
    <p:extLst>
      <p:ext uri="{BB962C8B-B14F-4D97-AF65-F5344CB8AC3E}">
        <p14:creationId xmlns:p14="http://schemas.microsoft.com/office/powerpoint/2010/main" val="320375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3EE6C9-5064-917A-8F2B-B5983CF40A10}"/>
              </a:ext>
            </a:extLst>
          </p:cNvPr>
          <p:cNvSpPr>
            <a:spLocks noGrp="1"/>
          </p:cNvSpPr>
          <p:nvPr>
            <p:ph type="title"/>
          </p:nvPr>
        </p:nvSpPr>
        <p:spPr/>
        <p:txBody>
          <a:bodyPr>
            <a:normAutofit fontScale="90000"/>
          </a:bodyPr>
          <a:lstStyle/>
          <a:p>
            <a:r>
              <a:rPr lang="en-GB" dirty="0" err="1"/>
              <a:t>Microorganismen</a:t>
            </a:r>
            <a:endParaRPr lang="en-GB" dirty="0"/>
          </a:p>
        </p:txBody>
      </p:sp>
      <p:sp>
        <p:nvSpPr>
          <p:cNvPr id="7" name="Tekstvak 6">
            <a:extLst>
              <a:ext uri="{FF2B5EF4-FFF2-40B4-BE49-F238E27FC236}">
                <a16:creationId xmlns:a16="http://schemas.microsoft.com/office/drawing/2014/main" id="{ED225586-8D32-12C6-8C5F-A7B69BC65FDB}"/>
              </a:ext>
            </a:extLst>
          </p:cNvPr>
          <p:cNvSpPr txBox="1"/>
          <p:nvPr/>
        </p:nvSpPr>
        <p:spPr>
          <a:xfrm>
            <a:off x="400050" y="1185813"/>
            <a:ext cx="3861850" cy="1384995"/>
          </a:xfrm>
          <a:prstGeom prst="rect">
            <a:avLst/>
          </a:prstGeom>
          <a:noFill/>
        </p:spPr>
        <p:txBody>
          <a:bodyPr wrap="square">
            <a:spAutoFit/>
          </a:bodyPr>
          <a:lstStyle/>
          <a:p>
            <a:pPr algn="l"/>
            <a:r>
              <a:rPr lang="nl-NL" sz="1200" b="0" i="0" dirty="0">
                <a:solidFill>
                  <a:schemeClr val="tx1"/>
                </a:solidFill>
                <a:effectLst/>
                <a:latin typeface="Helvetica Neue"/>
              </a:rPr>
              <a:t>Voedselinfecties en voedselvergiftigingen worden veroorzaakt door micro-organismen. Micro-organismen zijn de bacteriën, schimmels, gisten, bacteriën en virussen. Voor alle micro-organismen geldt dat ze zo klein zijn (micro=zeer klein) dat ze niet te zien zijn met het blote oog. Waar ook meteen het grootste gevaar schuilt.</a:t>
            </a:r>
          </a:p>
        </p:txBody>
      </p:sp>
      <p:pic>
        <p:nvPicPr>
          <p:cNvPr id="2" name="Afbeelding 1">
            <a:extLst>
              <a:ext uri="{FF2B5EF4-FFF2-40B4-BE49-F238E27FC236}">
                <a16:creationId xmlns:a16="http://schemas.microsoft.com/office/drawing/2014/main" id="{96084F09-E95A-9A6C-C8E1-CC966EE2067B}"/>
              </a:ext>
            </a:extLst>
          </p:cNvPr>
          <p:cNvPicPr>
            <a:picLocks noChangeAspect="1"/>
          </p:cNvPicPr>
          <p:nvPr/>
        </p:nvPicPr>
        <p:blipFill>
          <a:blip r:embed="rId2"/>
          <a:stretch>
            <a:fillRect/>
          </a:stretch>
        </p:blipFill>
        <p:spPr>
          <a:xfrm>
            <a:off x="4882102" y="674647"/>
            <a:ext cx="2923738" cy="34507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66338668"/>
      </p:ext>
    </p:extLst>
  </p:cSld>
  <p:clrMapOvr>
    <a:masterClrMapping/>
  </p:clrMapOvr>
</p:sld>
</file>

<file path=ppt/theme/theme1.xml><?xml version="1.0" encoding="utf-8"?>
<a:theme xmlns:a="http://schemas.openxmlformats.org/drawingml/2006/main" name="Q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FFFF00"/>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1520</TotalTime>
  <Words>4482</Words>
  <Application>Microsoft Office PowerPoint</Application>
  <PresentationFormat>On-screen Show (16:9)</PresentationFormat>
  <Paragraphs>372</Paragraphs>
  <Slides>60</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Helvetica Neue</vt:lpstr>
      <vt:lpstr>Verdana</vt:lpstr>
      <vt:lpstr>QA</vt:lpstr>
      <vt:lpstr>iMIS E-learning</vt:lpstr>
      <vt:lpstr>Inhoudsopgave</vt:lpstr>
      <vt:lpstr>Voedselveiligheid</vt:lpstr>
      <vt:lpstr>Voedselveiligheid</vt:lpstr>
      <vt:lpstr>Voedselveiligheid</vt:lpstr>
      <vt:lpstr>Gevaren</vt:lpstr>
      <vt:lpstr>Gevaren</vt:lpstr>
      <vt:lpstr>Microorganismen</vt:lpstr>
      <vt:lpstr>Microorganismen</vt:lpstr>
      <vt:lpstr>Bacteriën</vt:lpstr>
      <vt:lpstr>Ziekteverwekkers (Pathogenen)  </vt:lpstr>
      <vt:lpstr>Nuttige bacteriën  </vt:lpstr>
      <vt:lpstr>Schimmels</vt:lpstr>
      <vt:lpstr>Beheersmaatregelen</vt:lpstr>
      <vt:lpstr>Beheersmaatregelen</vt:lpstr>
      <vt:lpstr>Chemische besmetting</vt:lpstr>
      <vt:lpstr>Chemische Besmetting</vt:lpstr>
      <vt:lpstr>Chemische Besmetting</vt:lpstr>
      <vt:lpstr>Fysische besmetting</vt:lpstr>
      <vt:lpstr>Fysische Besmetting</vt:lpstr>
      <vt:lpstr>Fysische Besmetting</vt:lpstr>
      <vt:lpstr>HACCP en controles</vt:lpstr>
      <vt:lpstr>HACCP en controles</vt:lpstr>
      <vt:lpstr>HACCP en controles</vt:lpstr>
      <vt:lpstr>Hygiënevoorschriften</vt:lpstr>
      <vt:lpstr>Hygiënevoorschriften</vt:lpstr>
      <vt:lpstr>Hygiënevoorschriften</vt:lpstr>
      <vt:lpstr>Hygiënevoorschriften</vt:lpstr>
      <vt:lpstr>Hygiënevoorschriften</vt:lpstr>
      <vt:lpstr>Allergenen management</vt:lpstr>
      <vt:lpstr>Allergenen management</vt:lpstr>
      <vt:lpstr>Allergenen management</vt:lpstr>
      <vt:lpstr>Allergenen management</vt:lpstr>
      <vt:lpstr>Allergenen management</vt:lpstr>
      <vt:lpstr>Allergenen management</vt:lpstr>
      <vt:lpstr>Allergenen management</vt:lpstr>
      <vt:lpstr>Allergenen management</vt:lpstr>
      <vt:lpstr>Allergenen management</vt:lpstr>
      <vt:lpstr>Food Defense</vt:lpstr>
      <vt:lpstr>Food Defense</vt:lpstr>
      <vt:lpstr>Food Defense</vt:lpstr>
      <vt:lpstr>Food Defense</vt:lpstr>
      <vt:lpstr>Food Defense</vt:lpstr>
      <vt:lpstr>Food Defense</vt:lpstr>
      <vt:lpstr>Ongedierte bestrijding</vt:lpstr>
      <vt:lpstr>Ongedierte bestrijding</vt:lpstr>
      <vt:lpstr>Ongedierte bestrijding</vt:lpstr>
      <vt:lpstr>Ongedierte bestrijding</vt:lpstr>
      <vt:lpstr>Ongedierte bestrijding</vt:lpstr>
      <vt:lpstr>Reiniging en desinfectie</vt:lpstr>
      <vt:lpstr>Reiniging en desinfectie</vt:lpstr>
      <vt:lpstr>Reiniging en desinfectie</vt:lpstr>
      <vt:lpstr>Reiniging en desinfectie</vt:lpstr>
      <vt:lpstr>Reiniging en desinfectie</vt:lpstr>
      <vt:lpstr>Oefenvragen</vt:lpstr>
      <vt:lpstr>Oefenvragen</vt:lpstr>
      <vt:lpstr>iMIS E-learning Food Safety voor personeel online</vt:lpstr>
      <vt:lpstr>E-learning</vt:lpstr>
      <vt:lpstr>PowerPoint Presentation</vt:lpstr>
      <vt:lpstr>QAssurance B.V. Van Nelleweg 1 - Rotterdam TABAK 3.10  +31-(0)10-2004080 info@qassurance.com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QAssurance</dc:title>
  <dc:creator>George Anthony Miedema</dc:creator>
  <cp:lastModifiedBy>Andrada Mierlut</cp:lastModifiedBy>
  <cp:revision>10</cp:revision>
  <dcterms:modified xsi:type="dcterms:W3CDTF">2022-11-01T10:58:24Z</dcterms:modified>
</cp:coreProperties>
</file>